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52"/>
  </p:notesMasterIdLst>
  <p:sldIdLst>
    <p:sldId id="256" r:id="rId2"/>
    <p:sldId id="257" r:id="rId3"/>
    <p:sldId id="295" r:id="rId4"/>
    <p:sldId id="288" r:id="rId5"/>
    <p:sldId id="289" r:id="rId6"/>
    <p:sldId id="290" r:id="rId7"/>
    <p:sldId id="291" r:id="rId8"/>
    <p:sldId id="296" r:id="rId9"/>
    <p:sldId id="258" r:id="rId10"/>
    <p:sldId id="260" r:id="rId11"/>
    <p:sldId id="261" r:id="rId12"/>
    <p:sldId id="262" r:id="rId13"/>
    <p:sldId id="263" r:id="rId14"/>
    <p:sldId id="264" r:id="rId15"/>
    <p:sldId id="265" r:id="rId16"/>
    <p:sldId id="266" r:id="rId17"/>
    <p:sldId id="297" r:id="rId18"/>
    <p:sldId id="267" r:id="rId19"/>
    <p:sldId id="268" r:id="rId20"/>
    <p:sldId id="270" r:id="rId21"/>
    <p:sldId id="269" r:id="rId22"/>
    <p:sldId id="271" r:id="rId23"/>
    <p:sldId id="298" r:id="rId24"/>
    <p:sldId id="299" r:id="rId25"/>
    <p:sldId id="300" r:id="rId26"/>
    <p:sldId id="301" r:id="rId27"/>
    <p:sldId id="302" r:id="rId28"/>
    <p:sldId id="303" r:id="rId29"/>
    <p:sldId id="304" r:id="rId30"/>
    <p:sldId id="305" r:id="rId31"/>
    <p:sldId id="306" r:id="rId32"/>
    <p:sldId id="283" r:id="rId33"/>
    <p:sldId id="285" r:id="rId34"/>
    <p:sldId id="421" r:id="rId35"/>
    <p:sldId id="309" r:id="rId36"/>
    <p:sldId id="310" r:id="rId37"/>
    <p:sldId id="293" r:id="rId38"/>
    <p:sldId id="311" r:id="rId39"/>
    <p:sldId id="312" r:id="rId40"/>
    <p:sldId id="313" r:id="rId41"/>
    <p:sldId id="415" r:id="rId42"/>
    <p:sldId id="416" r:id="rId43"/>
    <p:sldId id="314" r:id="rId44"/>
    <p:sldId id="417" r:id="rId45"/>
    <p:sldId id="418" r:id="rId46"/>
    <p:sldId id="419" r:id="rId47"/>
    <p:sldId id="420" r:id="rId48"/>
    <p:sldId id="287" r:id="rId49"/>
    <p:sldId id="307" r:id="rId50"/>
    <p:sldId id="308" r:id="rId5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22" autoAdjust="0"/>
  </p:normalViewPr>
  <p:slideViewPr>
    <p:cSldViewPr>
      <p:cViewPr varScale="1">
        <p:scale>
          <a:sx n="81" d="100"/>
          <a:sy n="81" d="100"/>
        </p:scale>
        <p:origin x="56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9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71C407-100E-4362-967E-6B4408165994}" type="datetimeFigureOut">
              <a:rPr lang="en-GB" smtClean="0"/>
              <a:t>17/07/2023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90B400-C037-47C0-92E3-1AA94737EA9E}" type="slidenum">
              <a:rPr lang="en-GB" smtClean="0"/>
              <a:t>‹#›</a:t>
            </a:fld>
            <a:endParaRPr lang="en-GB"/>
          </a:p>
        </p:txBody>
      </p:sp>
    </p:spTree>
    <p:extLst>
      <p:ext uri="{BB962C8B-B14F-4D97-AF65-F5344CB8AC3E}">
        <p14:creationId xmlns:p14="http://schemas.microsoft.com/office/powerpoint/2010/main" val="1372336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6B53C8-14E4-49A7-A1A5-3BF810B81EBE}" type="slidenum">
              <a:rPr lang="en-GB" smtClean="0"/>
              <a:pPr/>
              <a:t>42</a:t>
            </a:fld>
            <a:endParaRPr lang="en-GB"/>
          </a:p>
        </p:txBody>
      </p:sp>
    </p:spTree>
    <p:extLst>
      <p:ext uri="{BB962C8B-B14F-4D97-AF65-F5344CB8AC3E}">
        <p14:creationId xmlns:p14="http://schemas.microsoft.com/office/powerpoint/2010/main" val="2768096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7DB24-48D4-4F55-BCA1-731060D08A4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0567AF0-F605-4EEB-919A-58FCB43FADE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D62BDB-5C0E-408B-BEFC-60D2E08D8629}"/>
              </a:ext>
            </a:extLst>
          </p:cNvPr>
          <p:cNvSpPr>
            <a:spLocks noGrp="1"/>
          </p:cNvSpPr>
          <p:nvPr>
            <p:ph type="dt" sz="half" idx="10"/>
          </p:nvPr>
        </p:nvSpPr>
        <p:spPr/>
        <p:txBody>
          <a:bodyPr/>
          <a:lstStyle>
            <a:lvl1pPr>
              <a:defRPr/>
            </a:lvl1pPr>
          </a:lstStyle>
          <a:p>
            <a:r>
              <a:rPr lang="en-US" altLang="en-US"/>
              <a:t>17/7/2023</a:t>
            </a:r>
          </a:p>
        </p:txBody>
      </p:sp>
      <p:sp>
        <p:nvSpPr>
          <p:cNvPr id="5" name="Footer Placeholder 4">
            <a:extLst>
              <a:ext uri="{FF2B5EF4-FFF2-40B4-BE49-F238E27FC236}">
                <a16:creationId xmlns:a16="http://schemas.microsoft.com/office/drawing/2014/main" id="{C72303C1-78A8-419D-8788-2F9CE82DA136}"/>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E572B178-4ACC-4096-A629-A816BCE6474A}"/>
              </a:ext>
            </a:extLst>
          </p:cNvPr>
          <p:cNvSpPr>
            <a:spLocks noGrp="1"/>
          </p:cNvSpPr>
          <p:nvPr>
            <p:ph type="sldNum" sz="quarter" idx="12"/>
          </p:nvPr>
        </p:nvSpPr>
        <p:spPr/>
        <p:txBody>
          <a:bodyPr/>
          <a:lstStyle>
            <a:lvl1pPr>
              <a:defRPr/>
            </a:lvl1pPr>
          </a:lstStyle>
          <a:p>
            <a:fld id="{ABB50864-C691-43C0-892D-0E76BB7A0C3B}" type="slidenum">
              <a:rPr lang="en-US" altLang="en-US"/>
              <a:pPr/>
              <a:t>‹#›</a:t>
            </a:fld>
            <a:endParaRPr lang="en-US" altLang="en-US"/>
          </a:p>
        </p:txBody>
      </p:sp>
    </p:spTree>
    <p:extLst>
      <p:ext uri="{BB962C8B-B14F-4D97-AF65-F5344CB8AC3E}">
        <p14:creationId xmlns:p14="http://schemas.microsoft.com/office/powerpoint/2010/main" val="209356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B044-B000-466A-9AE9-A773069798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C75F05-9236-4E67-8631-9771AE7BAC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C70973-1424-416D-909A-90F99737BC24}"/>
              </a:ext>
            </a:extLst>
          </p:cNvPr>
          <p:cNvSpPr>
            <a:spLocks noGrp="1"/>
          </p:cNvSpPr>
          <p:nvPr>
            <p:ph type="dt" sz="half" idx="10"/>
          </p:nvPr>
        </p:nvSpPr>
        <p:spPr/>
        <p:txBody>
          <a:bodyPr/>
          <a:lstStyle>
            <a:lvl1pPr>
              <a:defRPr/>
            </a:lvl1pPr>
          </a:lstStyle>
          <a:p>
            <a:r>
              <a:rPr lang="en-US" altLang="en-US"/>
              <a:t>17/7/2023</a:t>
            </a:r>
          </a:p>
        </p:txBody>
      </p:sp>
      <p:sp>
        <p:nvSpPr>
          <p:cNvPr id="5" name="Footer Placeholder 4">
            <a:extLst>
              <a:ext uri="{FF2B5EF4-FFF2-40B4-BE49-F238E27FC236}">
                <a16:creationId xmlns:a16="http://schemas.microsoft.com/office/drawing/2014/main" id="{DF1386B5-76DB-4F9A-B2A9-C1E57937F46A}"/>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F0F0873F-1694-40E0-B520-4441A2C60C95}"/>
              </a:ext>
            </a:extLst>
          </p:cNvPr>
          <p:cNvSpPr>
            <a:spLocks noGrp="1"/>
          </p:cNvSpPr>
          <p:nvPr>
            <p:ph type="sldNum" sz="quarter" idx="12"/>
          </p:nvPr>
        </p:nvSpPr>
        <p:spPr/>
        <p:txBody>
          <a:bodyPr/>
          <a:lstStyle>
            <a:lvl1pPr>
              <a:defRPr/>
            </a:lvl1pPr>
          </a:lstStyle>
          <a:p>
            <a:fld id="{9200270E-88F9-44D4-8086-D54F9E415822}" type="slidenum">
              <a:rPr lang="en-US" altLang="en-US"/>
              <a:pPr/>
              <a:t>‹#›</a:t>
            </a:fld>
            <a:endParaRPr lang="en-US" altLang="en-US"/>
          </a:p>
        </p:txBody>
      </p:sp>
    </p:spTree>
    <p:extLst>
      <p:ext uri="{BB962C8B-B14F-4D97-AF65-F5344CB8AC3E}">
        <p14:creationId xmlns:p14="http://schemas.microsoft.com/office/powerpoint/2010/main" val="586887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04F5-7BE9-488A-BFE3-BB8FAB52FC76}"/>
              </a:ext>
            </a:extLst>
          </p:cNvPr>
          <p:cNvSpPr>
            <a:spLocks noGrp="1"/>
          </p:cNvSpPr>
          <p:nvPr>
            <p:ph type="title" orient="vert"/>
          </p:nvPr>
        </p:nvSpPr>
        <p:spPr>
          <a:xfrm>
            <a:off x="6615113" y="274638"/>
            <a:ext cx="2071687"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BAB0EC-3591-4C08-9853-B5D62B2BF29F}"/>
              </a:ext>
            </a:extLst>
          </p:cNvPr>
          <p:cNvSpPr>
            <a:spLocks noGrp="1"/>
          </p:cNvSpPr>
          <p:nvPr>
            <p:ph type="body" orient="vert" idx="1"/>
          </p:nvPr>
        </p:nvSpPr>
        <p:spPr>
          <a:xfrm>
            <a:off x="395288" y="274638"/>
            <a:ext cx="606742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16018-0408-47BF-9A35-38A29B542EF4}"/>
              </a:ext>
            </a:extLst>
          </p:cNvPr>
          <p:cNvSpPr>
            <a:spLocks noGrp="1"/>
          </p:cNvSpPr>
          <p:nvPr>
            <p:ph type="dt" sz="half" idx="10"/>
          </p:nvPr>
        </p:nvSpPr>
        <p:spPr/>
        <p:txBody>
          <a:bodyPr/>
          <a:lstStyle>
            <a:lvl1pPr>
              <a:defRPr/>
            </a:lvl1pPr>
          </a:lstStyle>
          <a:p>
            <a:r>
              <a:rPr lang="en-US" altLang="en-US"/>
              <a:t>17/7/2023</a:t>
            </a:r>
          </a:p>
        </p:txBody>
      </p:sp>
      <p:sp>
        <p:nvSpPr>
          <p:cNvPr id="5" name="Footer Placeholder 4">
            <a:extLst>
              <a:ext uri="{FF2B5EF4-FFF2-40B4-BE49-F238E27FC236}">
                <a16:creationId xmlns:a16="http://schemas.microsoft.com/office/drawing/2014/main" id="{3750A63D-9E58-44C7-8AE3-65CB87956793}"/>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C8D141D8-3204-4FC6-820C-07A8931A3081}"/>
              </a:ext>
            </a:extLst>
          </p:cNvPr>
          <p:cNvSpPr>
            <a:spLocks noGrp="1"/>
          </p:cNvSpPr>
          <p:nvPr>
            <p:ph type="sldNum" sz="quarter" idx="12"/>
          </p:nvPr>
        </p:nvSpPr>
        <p:spPr/>
        <p:txBody>
          <a:bodyPr/>
          <a:lstStyle>
            <a:lvl1pPr>
              <a:defRPr/>
            </a:lvl1pPr>
          </a:lstStyle>
          <a:p>
            <a:fld id="{A7864129-2E1F-460C-A785-99F7B9CC73C2}" type="slidenum">
              <a:rPr lang="en-US" altLang="en-US"/>
              <a:pPr/>
              <a:t>‹#›</a:t>
            </a:fld>
            <a:endParaRPr lang="en-US" altLang="en-US"/>
          </a:p>
        </p:txBody>
      </p:sp>
    </p:spTree>
    <p:extLst>
      <p:ext uri="{BB962C8B-B14F-4D97-AF65-F5344CB8AC3E}">
        <p14:creationId xmlns:p14="http://schemas.microsoft.com/office/powerpoint/2010/main" val="2665145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C44B1-06AC-4848-AD6A-F55438FB6E6E}"/>
              </a:ext>
            </a:extLst>
          </p:cNvPr>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012368F8-FE61-45AD-84B4-29154E21D3C3}"/>
              </a:ext>
            </a:extLst>
          </p:cNvPr>
          <p:cNvSpPr>
            <a:spLocks noGrp="1"/>
          </p:cNvSpPr>
          <p:nvPr>
            <p:ph idx="1"/>
          </p:nvPr>
        </p:nvSpPr>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F4DF7914-0044-495B-B2EB-4DEEB54565B9}"/>
              </a:ext>
            </a:extLst>
          </p:cNvPr>
          <p:cNvSpPr>
            <a:spLocks noGrp="1"/>
          </p:cNvSpPr>
          <p:nvPr>
            <p:ph type="dt" sz="half" idx="10"/>
          </p:nvPr>
        </p:nvSpPr>
        <p:spPr/>
        <p:txBody>
          <a:bodyPr/>
          <a:lstStyle>
            <a:lvl1pPr>
              <a:defRPr/>
            </a:lvl1pPr>
          </a:lstStyle>
          <a:p>
            <a:r>
              <a:rPr lang="en-US" altLang="en-US"/>
              <a:t>17/7/2023</a:t>
            </a:r>
          </a:p>
        </p:txBody>
      </p:sp>
      <p:sp>
        <p:nvSpPr>
          <p:cNvPr id="5" name="Footer Placeholder 4">
            <a:extLst>
              <a:ext uri="{FF2B5EF4-FFF2-40B4-BE49-F238E27FC236}">
                <a16:creationId xmlns:a16="http://schemas.microsoft.com/office/drawing/2014/main" id="{61F59B34-C778-433D-905F-93E2F9947993}"/>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A00EAE22-CF53-4417-97D8-E58AE32D3AF4}"/>
              </a:ext>
            </a:extLst>
          </p:cNvPr>
          <p:cNvSpPr>
            <a:spLocks noGrp="1"/>
          </p:cNvSpPr>
          <p:nvPr>
            <p:ph type="sldNum" sz="quarter" idx="12"/>
          </p:nvPr>
        </p:nvSpPr>
        <p:spPr/>
        <p:txBody>
          <a:bodyPr/>
          <a:lstStyle>
            <a:lvl1pPr>
              <a:defRPr/>
            </a:lvl1pPr>
          </a:lstStyle>
          <a:p>
            <a:fld id="{4B677D87-4A3F-42BC-B654-BDF7705231C5}" type="slidenum">
              <a:rPr lang="en-US" altLang="en-US"/>
              <a:pPr/>
              <a:t>‹#›</a:t>
            </a:fld>
            <a:endParaRPr lang="en-US" altLang="en-US"/>
          </a:p>
        </p:txBody>
      </p:sp>
    </p:spTree>
    <p:extLst>
      <p:ext uri="{BB962C8B-B14F-4D97-AF65-F5344CB8AC3E}">
        <p14:creationId xmlns:p14="http://schemas.microsoft.com/office/powerpoint/2010/main" val="152210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58EF-20D7-4D82-80CD-C7225933A46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59B1AF-8340-49C8-9472-41FCED52E66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B8FA1F8-9BFE-4A1D-B905-E27657AD18AC}"/>
              </a:ext>
            </a:extLst>
          </p:cNvPr>
          <p:cNvSpPr>
            <a:spLocks noGrp="1"/>
          </p:cNvSpPr>
          <p:nvPr>
            <p:ph type="dt" sz="half" idx="10"/>
          </p:nvPr>
        </p:nvSpPr>
        <p:spPr/>
        <p:txBody>
          <a:bodyPr/>
          <a:lstStyle>
            <a:lvl1pPr>
              <a:defRPr/>
            </a:lvl1pPr>
          </a:lstStyle>
          <a:p>
            <a:r>
              <a:rPr lang="en-US" altLang="en-US"/>
              <a:t>17/7/2023</a:t>
            </a:r>
          </a:p>
        </p:txBody>
      </p:sp>
      <p:sp>
        <p:nvSpPr>
          <p:cNvPr id="5" name="Footer Placeholder 4">
            <a:extLst>
              <a:ext uri="{FF2B5EF4-FFF2-40B4-BE49-F238E27FC236}">
                <a16:creationId xmlns:a16="http://schemas.microsoft.com/office/drawing/2014/main" id="{33734E8B-9B16-4CF3-A7F7-267D0219979E}"/>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FFDB97D2-22EB-437E-B855-CB3A91E6913C}"/>
              </a:ext>
            </a:extLst>
          </p:cNvPr>
          <p:cNvSpPr>
            <a:spLocks noGrp="1"/>
          </p:cNvSpPr>
          <p:nvPr>
            <p:ph type="sldNum" sz="quarter" idx="12"/>
          </p:nvPr>
        </p:nvSpPr>
        <p:spPr/>
        <p:txBody>
          <a:bodyPr/>
          <a:lstStyle>
            <a:lvl1pPr>
              <a:defRPr/>
            </a:lvl1pPr>
          </a:lstStyle>
          <a:p>
            <a:fld id="{40A220CB-ABEA-4BA5-91A4-834D87D87E47}" type="slidenum">
              <a:rPr lang="en-US" altLang="en-US"/>
              <a:pPr/>
              <a:t>‹#›</a:t>
            </a:fld>
            <a:endParaRPr lang="en-US" altLang="en-US"/>
          </a:p>
        </p:txBody>
      </p:sp>
    </p:spTree>
    <p:extLst>
      <p:ext uri="{BB962C8B-B14F-4D97-AF65-F5344CB8AC3E}">
        <p14:creationId xmlns:p14="http://schemas.microsoft.com/office/powerpoint/2010/main" val="417557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A9B4-D1A2-43E8-B1C1-B4F2AC80B3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6CC49E-1A40-450F-818D-EDF7C1FC936F}"/>
              </a:ext>
            </a:extLst>
          </p:cNvPr>
          <p:cNvSpPr>
            <a:spLocks noGrp="1"/>
          </p:cNvSpPr>
          <p:nvPr>
            <p:ph sz="half" idx="1"/>
          </p:nvPr>
        </p:nvSpPr>
        <p:spPr>
          <a:xfrm>
            <a:off x="457200" y="1412875"/>
            <a:ext cx="403860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0FB4CE-C0DF-4109-B9A8-33ADAD894102}"/>
              </a:ext>
            </a:extLst>
          </p:cNvPr>
          <p:cNvSpPr>
            <a:spLocks noGrp="1"/>
          </p:cNvSpPr>
          <p:nvPr>
            <p:ph sz="half" idx="2"/>
          </p:nvPr>
        </p:nvSpPr>
        <p:spPr>
          <a:xfrm>
            <a:off x="4648200" y="1412875"/>
            <a:ext cx="403860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C3C5ED3-5CA7-4936-ABB0-08118F008D31}"/>
              </a:ext>
            </a:extLst>
          </p:cNvPr>
          <p:cNvSpPr>
            <a:spLocks noGrp="1"/>
          </p:cNvSpPr>
          <p:nvPr>
            <p:ph type="dt" sz="half" idx="10"/>
          </p:nvPr>
        </p:nvSpPr>
        <p:spPr/>
        <p:txBody>
          <a:bodyPr/>
          <a:lstStyle>
            <a:lvl1pPr>
              <a:defRPr/>
            </a:lvl1pPr>
          </a:lstStyle>
          <a:p>
            <a:r>
              <a:rPr lang="en-US" altLang="en-US"/>
              <a:t>17/7/2023</a:t>
            </a:r>
          </a:p>
        </p:txBody>
      </p:sp>
      <p:sp>
        <p:nvSpPr>
          <p:cNvPr id="6" name="Footer Placeholder 5">
            <a:extLst>
              <a:ext uri="{FF2B5EF4-FFF2-40B4-BE49-F238E27FC236}">
                <a16:creationId xmlns:a16="http://schemas.microsoft.com/office/drawing/2014/main" id="{A19F36FE-4424-4592-B70C-AAFB389444FB}"/>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7" name="Slide Number Placeholder 6">
            <a:extLst>
              <a:ext uri="{FF2B5EF4-FFF2-40B4-BE49-F238E27FC236}">
                <a16:creationId xmlns:a16="http://schemas.microsoft.com/office/drawing/2014/main" id="{DD11DE68-C5CD-4FEE-B635-9D92735427ED}"/>
              </a:ext>
            </a:extLst>
          </p:cNvPr>
          <p:cNvSpPr>
            <a:spLocks noGrp="1"/>
          </p:cNvSpPr>
          <p:nvPr>
            <p:ph type="sldNum" sz="quarter" idx="12"/>
          </p:nvPr>
        </p:nvSpPr>
        <p:spPr/>
        <p:txBody>
          <a:bodyPr/>
          <a:lstStyle>
            <a:lvl1pPr>
              <a:defRPr/>
            </a:lvl1pPr>
          </a:lstStyle>
          <a:p>
            <a:fld id="{5F5AECD1-B7C2-4E86-8D9F-8C104698E40E}" type="slidenum">
              <a:rPr lang="en-US" altLang="en-US"/>
              <a:pPr/>
              <a:t>‹#›</a:t>
            </a:fld>
            <a:endParaRPr lang="en-US" altLang="en-US"/>
          </a:p>
        </p:txBody>
      </p:sp>
    </p:spTree>
    <p:extLst>
      <p:ext uri="{BB962C8B-B14F-4D97-AF65-F5344CB8AC3E}">
        <p14:creationId xmlns:p14="http://schemas.microsoft.com/office/powerpoint/2010/main" val="358566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78E58-95FD-4858-AC45-593B93DE1DA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F3959E-E054-4DA5-B19D-CCEF8EBBEB3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09AB32-604B-4319-9FF6-74D1BCABA50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D3DED0-EFDA-41ED-93C9-11C80BD0D86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11769A-988C-4428-B2C7-1145BEF1B5F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76AB27-366F-408C-8C60-5B15E29ADF46}"/>
              </a:ext>
            </a:extLst>
          </p:cNvPr>
          <p:cNvSpPr>
            <a:spLocks noGrp="1"/>
          </p:cNvSpPr>
          <p:nvPr>
            <p:ph type="dt" sz="half" idx="10"/>
          </p:nvPr>
        </p:nvSpPr>
        <p:spPr/>
        <p:txBody>
          <a:bodyPr/>
          <a:lstStyle>
            <a:lvl1pPr>
              <a:defRPr/>
            </a:lvl1pPr>
          </a:lstStyle>
          <a:p>
            <a:r>
              <a:rPr lang="en-US" altLang="en-US"/>
              <a:t>17/7/2023</a:t>
            </a:r>
          </a:p>
        </p:txBody>
      </p:sp>
      <p:sp>
        <p:nvSpPr>
          <p:cNvPr id="8" name="Footer Placeholder 7">
            <a:extLst>
              <a:ext uri="{FF2B5EF4-FFF2-40B4-BE49-F238E27FC236}">
                <a16:creationId xmlns:a16="http://schemas.microsoft.com/office/drawing/2014/main" id="{6BDAF688-34F9-4B76-BC6B-C831DF522ADA}"/>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9" name="Slide Number Placeholder 8">
            <a:extLst>
              <a:ext uri="{FF2B5EF4-FFF2-40B4-BE49-F238E27FC236}">
                <a16:creationId xmlns:a16="http://schemas.microsoft.com/office/drawing/2014/main" id="{90330A54-32C3-4B5B-B8DE-A12A41804803}"/>
              </a:ext>
            </a:extLst>
          </p:cNvPr>
          <p:cNvSpPr>
            <a:spLocks noGrp="1"/>
          </p:cNvSpPr>
          <p:nvPr>
            <p:ph type="sldNum" sz="quarter" idx="12"/>
          </p:nvPr>
        </p:nvSpPr>
        <p:spPr/>
        <p:txBody>
          <a:bodyPr/>
          <a:lstStyle>
            <a:lvl1pPr>
              <a:defRPr/>
            </a:lvl1pPr>
          </a:lstStyle>
          <a:p>
            <a:fld id="{667172D4-A08B-4C81-A122-F2DB2EE0ED20}" type="slidenum">
              <a:rPr lang="en-US" altLang="en-US"/>
              <a:pPr/>
              <a:t>‹#›</a:t>
            </a:fld>
            <a:endParaRPr lang="en-US" altLang="en-US"/>
          </a:p>
        </p:txBody>
      </p:sp>
    </p:spTree>
    <p:extLst>
      <p:ext uri="{BB962C8B-B14F-4D97-AF65-F5344CB8AC3E}">
        <p14:creationId xmlns:p14="http://schemas.microsoft.com/office/powerpoint/2010/main" val="369907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C2995-23CE-4877-B158-4A2F89CEBE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0BCE71F-C977-436B-96CC-81EC417F3831}"/>
              </a:ext>
            </a:extLst>
          </p:cNvPr>
          <p:cNvSpPr>
            <a:spLocks noGrp="1"/>
          </p:cNvSpPr>
          <p:nvPr>
            <p:ph type="dt" sz="half" idx="10"/>
          </p:nvPr>
        </p:nvSpPr>
        <p:spPr/>
        <p:txBody>
          <a:bodyPr/>
          <a:lstStyle>
            <a:lvl1pPr>
              <a:defRPr/>
            </a:lvl1pPr>
          </a:lstStyle>
          <a:p>
            <a:r>
              <a:rPr lang="en-US" altLang="en-US"/>
              <a:t>17/7/2023</a:t>
            </a:r>
          </a:p>
        </p:txBody>
      </p:sp>
      <p:sp>
        <p:nvSpPr>
          <p:cNvPr id="4" name="Footer Placeholder 3">
            <a:extLst>
              <a:ext uri="{FF2B5EF4-FFF2-40B4-BE49-F238E27FC236}">
                <a16:creationId xmlns:a16="http://schemas.microsoft.com/office/drawing/2014/main" id="{D467D056-6A75-46B4-8A02-687A29B6B9F4}"/>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5" name="Slide Number Placeholder 4">
            <a:extLst>
              <a:ext uri="{FF2B5EF4-FFF2-40B4-BE49-F238E27FC236}">
                <a16:creationId xmlns:a16="http://schemas.microsoft.com/office/drawing/2014/main" id="{D6ACAA1C-EAF0-4338-BE4B-C1E2EE575E19}"/>
              </a:ext>
            </a:extLst>
          </p:cNvPr>
          <p:cNvSpPr>
            <a:spLocks noGrp="1"/>
          </p:cNvSpPr>
          <p:nvPr>
            <p:ph type="sldNum" sz="quarter" idx="12"/>
          </p:nvPr>
        </p:nvSpPr>
        <p:spPr/>
        <p:txBody>
          <a:bodyPr/>
          <a:lstStyle>
            <a:lvl1pPr>
              <a:defRPr/>
            </a:lvl1pPr>
          </a:lstStyle>
          <a:p>
            <a:fld id="{A772A409-8FAF-414B-AE4D-5E726F9F6B78}" type="slidenum">
              <a:rPr lang="en-US" altLang="en-US"/>
              <a:pPr/>
              <a:t>‹#›</a:t>
            </a:fld>
            <a:endParaRPr lang="en-US" altLang="en-US"/>
          </a:p>
        </p:txBody>
      </p:sp>
    </p:spTree>
    <p:extLst>
      <p:ext uri="{BB962C8B-B14F-4D97-AF65-F5344CB8AC3E}">
        <p14:creationId xmlns:p14="http://schemas.microsoft.com/office/powerpoint/2010/main" val="173167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57225-F91B-4C1F-B2CF-C3A2C0AAA881}"/>
              </a:ext>
            </a:extLst>
          </p:cNvPr>
          <p:cNvSpPr>
            <a:spLocks noGrp="1"/>
          </p:cNvSpPr>
          <p:nvPr>
            <p:ph type="dt" sz="half" idx="10"/>
          </p:nvPr>
        </p:nvSpPr>
        <p:spPr/>
        <p:txBody>
          <a:bodyPr/>
          <a:lstStyle>
            <a:lvl1pPr>
              <a:defRPr/>
            </a:lvl1pPr>
          </a:lstStyle>
          <a:p>
            <a:r>
              <a:rPr lang="en-US" altLang="en-US"/>
              <a:t>17/7/2023</a:t>
            </a:r>
          </a:p>
        </p:txBody>
      </p:sp>
      <p:sp>
        <p:nvSpPr>
          <p:cNvPr id="3" name="Footer Placeholder 2">
            <a:extLst>
              <a:ext uri="{FF2B5EF4-FFF2-40B4-BE49-F238E27FC236}">
                <a16:creationId xmlns:a16="http://schemas.microsoft.com/office/drawing/2014/main" id="{E5B429C4-9F47-4390-A534-427DA3FDC168}"/>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8D98C7A8-8796-4CCD-B1A2-5A1DA5E6B886}"/>
              </a:ext>
            </a:extLst>
          </p:cNvPr>
          <p:cNvSpPr>
            <a:spLocks noGrp="1"/>
          </p:cNvSpPr>
          <p:nvPr>
            <p:ph type="sldNum" sz="quarter" idx="12"/>
          </p:nvPr>
        </p:nvSpPr>
        <p:spPr/>
        <p:txBody>
          <a:bodyPr/>
          <a:lstStyle>
            <a:lvl1pPr>
              <a:defRPr/>
            </a:lvl1pPr>
          </a:lstStyle>
          <a:p>
            <a:fld id="{219CB65D-777B-4CA1-8A63-955DA7E47BFC}" type="slidenum">
              <a:rPr lang="en-US" altLang="en-US"/>
              <a:pPr/>
              <a:t>‹#›</a:t>
            </a:fld>
            <a:endParaRPr lang="en-US" altLang="en-US"/>
          </a:p>
        </p:txBody>
      </p:sp>
    </p:spTree>
    <p:extLst>
      <p:ext uri="{BB962C8B-B14F-4D97-AF65-F5344CB8AC3E}">
        <p14:creationId xmlns:p14="http://schemas.microsoft.com/office/powerpoint/2010/main" val="194676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6A64-B32A-4A0F-AA45-2C4A739A291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D41DE9A-A09E-4DE1-ADF9-E02002967A2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F9E0F5-BE15-4855-B9BE-9306B1962A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284C74-7E67-4AAB-B17C-E820D712B734}"/>
              </a:ext>
            </a:extLst>
          </p:cNvPr>
          <p:cNvSpPr>
            <a:spLocks noGrp="1"/>
          </p:cNvSpPr>
          <p:nvPr>
            <p:ph type="dt" sz="half" idx="10"/>
          </p:nvPr>
        </p:nvSpPr>
        <p:spPr/>
        <p:txBody>
          <a:bodyPr/>
          <a:lstStyle>
            <a:lvl1pPr>
              <a:defRPr/>
            </a:lvl1pPr>
          </a:lstStyle>
          <a:p>
            <a:r>
              <a:rPr lang="en-US" altLang="en-US"/>
              <a:t>17/7/2023</a:t>
            </a:r>
          </a:p>
        </p:txBody>
      </p:sp>
      <p:sp>
        <p:nvSpPr>
          <p:cNvPr id="6" name="Footer Placeholder 5">
            <a:extLst>
              <a:ext uri="{FF2B5EF4-FFF2-40B4-BE49-F238E27FC236}">
                <a16:creationId xmlns:a16="http://schemas.microsoft.com/office/drawing/2014/main" id="{52399318-44E4-4E90-A9DA-110A388D3EB3}"/>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7" name="Slide Number Placeholder 6">
            <a:extLst>
              <a:ext uri="{FF2B5EF4-FFF2-40B4-BE49-F238E27FC236}">
                <a16:creationId xmlns:a16="http://schemas.microsoft.com/office/drawing/2014/main" id="{472F8EB1-7EF3-45FE-A4A2-ACB9FFEE2070}"/>
              </a:ext>
            </a:extLst>
          </p:cNvPr>
          <p:cNvSpPr>
            <a:spLocks noGrp="1"/>
          </p:cNvSpPr>
          <p:nvPr>
            <p:ph type="sldNum" sz="quarter" idx="12"/>
          </p:nvPr>
        </p:nvSpPr>
        <p:spPr/>
        <p:txBody>
          <a:bodyPr/>
          <a:lstStyle>
            <a:lvl1pPr>
              <a:defRPr/>
            </a:lvl1pPr>
          </a:lstStyle>
          <a:p>
            <a:fld id="{6DEED3F0-3B30-43D7-9592-FFE259D70266}" type="slidenum">
              <a:rPr lang="en-US" altLang="en-US"/>
              <a:pPr/>
              <a:t>‹#›</a:t>
            </a:fld>
            <a:endParaRPr lang="en-US" altLang="en-US"/>
          </a:p>
        </p:txBody>
      </p:sp>
    </p:spTree>
    <p:extLst>
      <p:ext uri="{BB962C8B-B14F-4D97-AF65-F5344CB8AC3E}">
        <p14:creationId xmlns:p14="http://schemas.microsoft.com/office/powerpoint/2010/main" val="50453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19079-BE90-4CF4-8B5A-43D63265A7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8DBF8AB-E053-4E9C-9910-88CE4B3A00A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12329B-C5E1-47F2-8915-B3901560B40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41FB0D-60F1-4FE1-8198-F35D8FBC1E74}"/>
              </a:ext>
            </a:extLst>
          </p:cNvPr>
          <p:cNvSpPr>
            <a:spLocks noGrp="1"/>
          </p:cNvSpPr>
          <p:nvPr>
            <p:ph type="dt" sz="half" idx="10"/>
          </p:nvPr>
        </p:nvSpPr>
        <p:spPr/>
        <p:txBody>
          <a:bodyPr/>
          <a:lstStyle>
            <a:lvl1pPr>
              <a:defRPr/>
            </a:lvl1pPr>
          </a:lstStyle>
          <a:p>
            <a:r>
              <a:rPr lang="en-US" altLang="en-US"/>
              <a:t>17/7/2023</a:t>
            </a:r>
          </a:p>
        </p:txBody>
      </p:sp>
      <p:sp>
        <p:nvSpPr>
          <p:cNvPr id="6" name="Footer Placeholder 5">
            <a:extLst>
              <a:ext uri="{FF2B5EF4-FFF2-40B4-BE49-F238E27FC236}">
                <a16:creationId xmlns:a16="http://schemas.microsoft.com/office/drawing/2014/main" id="{16174D1A-4283-4B58-ADA4-B93AE957884E}"/>
              </a:ext>
            </a:extLst>
          </p:cNvPr>
          <p:cNvSpPr>
            <a:spLocks noGrp="1"/>
          </p:cNvSpPr>
          <p:nvPr>
            <p:ph type="ftr" sz="quarter" idx="11"/>
          </p:nvPr>
        </p:nvSpPr>
        <p:spPr/>
        <p:txBody>
          <a:bodyPr/>
          <a:lstStyle>
            <a:lvl1pPr>
              <a:defRPr/>
            </a:lvl1pPr>
          </a:lstStyle>
          <a:p>
            <a:r>
              <a:rPr lang="en-GB" altLang="en-US"/>
              <a:t>Cambridge Ellis Unit Summer School</a:t>
            </a:r>
            <a:endParaRPr lang="en-US" altLang="en-US"/>
          </a:p>
        </p:txBody>
      </p:sp>
      <p:sp>
        <p:nvSpPr>
          <p:cNvPr id="7" name="Slide Number Placeholder 6">
            <a:extLst>
              <a:ext uri="{FF2B5EF4-FFF2-40B4-BE49-F238E27FC236}">
                <a16:creationId xmlns:a16="http://schemas.microsoft.com/office/drawing/2014/main" id="{B17B3F34-FE9A-459E-8F86-162440C7294C}"/>
              </a:ext>
            </a:extLst>
          </p:cNvPr>
          <p:cNvSpPr>
            <a:spLocks noGrp="1"/>
          </p:cNvSpPr>
          <p:nvPr>
            <p:ph type="sldNum" sz="quarter" idx="12"/>
          </p:nvPr>
        </p:nvSpPr>
        <p:spPr/>
        <p:txBody>
          <a:bodyPr/>
          <a:lstStyle>
            <a:lvl1pPr>
              <a:defRPr/>
            </a:lvl1pPr>
          </a:lstStyle>
          <a:p>
            <a:fld id="{F5BC530C-5E70-43C7-B178-7638619BEC1E}" type="slidenum">
              <a:rPr lang="en-US" altLang="en-US"/>
              <a:pPr/>
              <a:t>‹#›</a:t>
            </a:fld>
            <a:endParaRPr lang="en-US" altLang="en-US"/>
          </a:p>
        </p:txBody>
      </p:sp>
    </p:spTree>
    <p:extLst>
      <p:ext uri="{BB962C8B-B14F-4D97-AF65-F5344CB8AC3E}">
        <p14:creationId xmlns:p14="http://schemas.microsoft.com/office/powerpoint/2010/main" val="3092201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3C1DD735-ED17-4A2A-BEAD-1DF9232D222B}"/>
              </a:ext>
            </a:extLst>
          </p:cNvPr>
          <p:cNvSpPr>
            <a:spLocks noGrp="1" noChangeArrowheads="1"/>
          </p:cNvSpPr>
          <p:nvPr>
            <p:ph type="title"/>
          </p:nvPr>
        </p:nvSpPr>
        <p:spPr bwMode="auto">
          <a:xfrm>
            <a:off x="395288" y="274638"/>
            <a:ext cx="8229600" cy="85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9939" name="Rectangle 3">
            <a:extLst>
              <a:ext uri="{FF2B5EF4-FFF2-40B4-BE49-F238E27FC236}">
                <a16:creationId xmlns:a16="http://schemas.microsoft.com/office/drawing/2014/main" id="{395387CD-6D35-49E2-B7F6-9352C09390A2}"/>
              </a:ext>
            </a:extLst>
          </p:cNvPr>
          <p:cNvSpPr>
            <a:spLocks noGrp="1" noChangeArrowheads="1"/>
          </p:cNvSpPr>
          <p:nvPr>
            <p:ph type="body" idx="1"/>
          </p:nvPr>
        </p:nvSpPr>
        <p:spPr bwMode="auto">
          <a:xfrm>
            <a:off x="457200" y="1412875"/>
            <a:ext cx="8229600"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9940" name="Rectangle 4">
            <a:extLst>
              <a:ext uri="{FF2B5EF4-FFF2-40B4-BE49-F238E27FC236}">
                <a16:creationId xmlns:a16="http://schemas.microsoft.com/office/drawing/2014/main" id="{95381E69-5C25-4B2F-95C1-B0261A5B41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ltLang="en-US"/>
              <a:t>17/7/2023</a:t>
            </a:r>
          </a:p>
        </p:txBody>
      </p:sp>
      <p:sp>
        <p:nvSpPr>
          <p:cNvPr id="39941" name="Rectangle 5">
            <a:extLst>
              <a:ext uri="{FF2B5EF4-FFF2-40B4-BE49-F238E27FC236}">
                <a16:creationId xmlns:a16="http://schemas.microsoft.com/office/drawing/2014/main" id="{251A3A0A-15DB-4595-B5F3-F1467B47E26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GB" altLang="en-US"/>
              <a:t>Cambridge Ellis Unit Summer School</a:t>
            </a:r>
            <a:endParaRPr lang="en-US" altLang="en-US"/>
          </a:p>
        </p:txBody>
      </p:sp>
      <p:sp>
        <p:nvSpPr>
          <p:cNvPr id="39942" name="Rectangle 6">
            <a:extLst>
              <a:ext uri="{FF2B5EF4-FFF2-40B4-BE49-F238E27FC236}">
                <a16:creationId xmlns:a16="http://schemas.microsoft.com/office/drawing/2014/main" id="{BF6CB9A3-259D-4310-BB4F-6FDC8BF9ED9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199CA17-C3E7-4FAB-A609-6CB5AC35337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l" rtl="0" fontAlgn="base">
        <a:spcBef>
          <a:spcPct val="0"/>
        </a:spcBef>
        <a:spcAft>
          <a:spcPct val="0"/>
        </a:spcAft>
        <a:defRPr sz="3600" kern="1200">
          <a:solidFill>
            <a:srgbClr val="FF0000"/>
          </a:solidFill>
          <a:latin typeface="+mj-lt"/>
          <a:ea typeface="+mj-ea"/>
          <a:cs typeface="+mj-cs"/>
        </a:defRPr>
      </a:lvl1pPr>
      <a:lvl2pPr algn="l" rtl="0" fontAlgn="base">
        <a:spcBef>
          <a:spcPct val="0"/>
        </a:spcBef>
        <a:spcAft>
          <a:spcPct val="0"/>
        </a:spcAft>
        <a:defRPr sz="4400">
          <a:solidFill>
            <a:srgbClr val="FF0000"/>
          </a:solidFill>
          <a:latin typeface="Arial" panose="020B0604020202020204" pitchFamily="34" charset="0"/>
        </a:defRPr>
      </a:lvl2pPr>
      <a:lvl3pPr algn="l" rtl="0" fontAlgn="base">
        <a:spcBef>
          <a:spcPct val="0"/>
        </a:spcBef>
        <a:spcAft>
          <a:spcPct val="0"/>
        </a:spcAft>
        <a:defRPr sz="4400">
          <a:solidFill>
            <a:srgbClr val="FF0000"/>
          </a:solidFill>
          <a:latin typeface="Arial" panose="020B0604020202020204" pitchFamily="34" charset="0"/>
        </a:defRPr>
      </a:lvl3pPr>
      <a:lvl4pPr algn="l" rtl="0" fontAlgn="base">
        <a:spcBef>
          <a:spcPct val="0"/>
        </a:spcBef>
        <a:spcAft>
          <a:spcPct val="0"/>
        </a:spcAft>
        <a:defRPr sz="4400">
          <a:solidFill>
            <a:srgbClr val="FF0000"/>
          </a:solidFill>
          <a:latin typeface="Arial" panose="020B0604020202020204" pitchFamily="34" charset="0"/>
        </a:defRPr>
      </a:lvl4pPr>
      <a:lvl5pPr algn="l" rtl="0" fontAlgn="base">
        <a:spcBef>
          <a:spcPct val="0"/>
        </a:spcBef>
        <a:spcAft>
          <a:spcPct val="0"/>
        </a:spcAft>
        <a:defRPr sz="4400">
          <a:solidFill>
            <a:srgbClr val="FF0000"/>
          </a:solidFill>
          <a:latin typeface="Arial" panose="020B0604020202020204" pitchFamily="34" charset="0"/>
        </a:defRPr>
      </a:lvl5pPr>
      <a:lvl6pPr marL="457200" algn="l" rtl="0" fontAlgn="base">
        <a:spcBef>
          <a:spcPct val="0"/>
        </a:spcBef>
        <a:spcAft>
          <a:spcPct val="0"/>
        </a:spcAft>
        <a:defRPr sz="4400">
          <a:solidFill>
            <a:srgbClr val="FF0000"/>
          </a:solidFill>
          <a:latin typeface="Arial" panose="020B0604020202020204" pitchFamily="34" charset="0"/>
        </a:defRPr>
      </a:lvl6pPr>
      <a:lvl7pPr marL="914400" algn="l" rtl="0" fontAlgn="base">
        <a:spcBef>
          <a:spcPct val="0"/>
        </a:spcBef>
        <a:spcAft>
          <a:spcPct val="0"/>
        </a:spcAft>
        <a:defRPr sz="4400">
          <a:solidFill>
            <a:srgbClr val="FF0000"/>
          </a:solidFill>
          <a:latin typeface="Arial" panose="020B0604020202020204" pitchFamily="34" charset="0"/>
        </a:defRPr>
      </a:lvl7pPr>
      <a:lvl8pPr marL="1371600" algn="l" rtl="0" fontAlgn="base">
        <a:spcBef>
          <a:spcPct val="0"/>
        </a:spcBef>
        <a:spcAft>
          <a:spcPct val="0"/>
        </a:spcAft>
        <a:defRPr sz="4400">
          <a:solidFill>
            <a:srgbClr val="FF0000"/>
          </a:solidFill>
          <a:latin typeface="Arial" panose="020B0604020202020204" pitchFamily="34" charset="0"/>
        </a:defRPr>
      </a:lvl8pPr>
      <a:lvl9pPr marL="1828800" algn="l" rtl="0" fontAlgn="base">
        <a:spcBef>
          <a:spcPct val="0"/>
        </a:spcBef>
        <a:spcAft>
          <a:spcPct val="0"/>
        </a:spcAft>
        <a:defRPr sz="4400">
          <a:solidFill>
            <a:srgbClr val="FF0000"/>
          </a:solidFill>
          <a:latin typeface="Arial" panose="020B0604020202020204" pitchFamily="34" charset="0"/>
        </a:defRPr>
      </a:lvl9pPr>
    </p:titleStyle>
    <p:bodyStyle>
      <a:lvl1pPr marL="342900" indent="-342900" algn="l" rtl="0" fontAlgn="base">
        <a:spcBef>
          <a:spcPct val="20000"/>
        </a:spcBef>
        <a:spcAft>
          <a:spcPct val="0"/>
        </a:spcAft>
        <a:buSzPct val="70000"/>
        <a:buBlip>
          <a:blip r:embed="rId13"/>
        </a:buBlip>
        <a:defRPr sz="2400" kern="1200">
          <a:solidFill>
            <a:schemeClr val="tx1"/>
          </a:solidFill>
          <a:latin typeface="+mn-lt"/>
          <a:ea typeface="+mn-ea"/>
          <a:cs typeface="+mn-cs"/>
        </a:defRPr>
      </a:lvl1pPr>
      <a:lvl2pPr marL="742950" indent="-285750" algn="l" rtl="0" fontAlgn="base">
        <a:spcBef>
          <a:spcPct val="20000"/>
        </a:spcBef>
        <a:spcAft>
          <a:spcPct val="0"/>
        </a:spcAft>
        <a:buSzPct val="70000"/>
        <a:buBlip>
          <a:blip r:embed="rId14"/>
        </a:buBlip>
        <a:defRPr sz="2200" kern="1200">
          <a:solidFill>
            <a:schemeClr val="tx1"/>
          </a:solidFill>
          <a:latin typeface="+mn-lt"/>
          <a:ea typeface="+mn-ea"/>
          <a:cs typeface="+mn-cs"/>
        </a:defRPr>
      </a:lvl2pPr>
      <a:lvl3pPr marL="1143000" indent="-228600" algn="l" rtl="0" fontAlgn="base">
        <a:spcBef>
          <a:spcPct val="20000"/>
        </a:spcBef>
        <a:spcAft>
          <a:spcPct val="0"/>
        </a:spcAft>
        <a:buSzPct val="70000"/>
        <a:buBlip>
          <a:blip r:embed="rId15"/>
        </a:buBlip>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0ADACC1-CAEB-4B01-8EDA-2E23C2C11EAE}"/>
              </a:ext>
            </a:extLst>
          </p:cNvPr>
          <p:cNvSpPr>
            <a:spLocks noGrp="1" noChangeArrowheads="1"/>
          </p:cNvSpPr>
          <p:nvPr>
            <p:ph type="ctrTitle"/>
          </p:nvPr>
        </p:nvSpPr>
        <p:spPr>
          <a:xfrm>
            <a:off x="685800" y="2130425"/>
            <a:ext cx="7772400" cy="1470025"/>
          </a:xfrm>
        </p:spPr>
        <p:txBody>
          <a:bodyPr anchor="ctr"/>
          <a:lstStyle/>
          <a:p>
            <a:pPr algn="l"/>
            <a:r>
              <a:rPr lang="en-GB" altLang="en-US" sz="4400"/>
              <a:t>Gaussian Processes I have known</a:t>
            </a:r>
          </a:p>
        </p:txBody>
      </p:sp>
      <p:sp>
        <p:nvSpPr>
          <p:cNvPr id="2051" name="Rectangle 3">
            <a:extLst>
              <a:ext uri="{FF2B5EF4-FFF2-40B4-BE49-F238E27FC236}">
                <a16:creationId xmlns:a16="http://schemas.microsoft.com/office/drawing/2014/main" id="{D9D1A28F-B1DF-49F5-BF7C-63E8A7912045}"/>
              </a:ext>
            </a:extLst>
          </p:cNvPr>
          <p:cNvSpPr>
            <a:spLocks noGrp="1" noChangeArrowheads="1"/>
          </p:cNvSpPr>
          <p:nvPr>
            <p:ph type="subTitle" idx="1"/>
          </p:nvPr>
        </p:nvSpPr>
        <p:spPr>
          <a:xfrm>
            <a:off x="1371600" y="3886200"/>
            <a:ext cx="6400800" cy="1752600"/>
          </a:xfrm>
        </p:spPr>
        <p:txBody>
          <a:bodyPr/>
          <a:lstStyle/>
          <a:p>
            <a:r>
              <a:rPr lang="en-GB" altLang="en-US" sz="2800"/>
              <a:t>Tony O’Hagan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9FDFABA-02FC-4395-A2DC-CB4F0491F3F6}"/>
              </a:ext>
            </a:extLst>
          </p:cNvPr>
          <p:cNvSpPr>
            <a:spLocks noGrp="1" noChangeArrowheads="1"/>
          </p:cNvSpPr>
          <p:nvPr>
            <p:ph type="title"/>
          </p:nvPr>
        </p:nvSpPr>
        <p:spPr/>
        <p:txBody>
          <a:bodyPr/>
          <a:lstStyle/>
          <a:p>
            <a:r>
              <a:rPr lang="en-GB" altLang="en-US"/>
              <a:t>A more general case</a:t>
            </a:r>
          </a:p>
        </p:txBody>
      </p:sp>
      <p:sp>
        <p:nvSpPr>
          <p:cNvPr id="7171" name="Rectangle 3">
            <a:extLst>
              <a:ext uri="{FF2B5EF4-FFF2-40B4-BE49-F238E27FC236}">
                <a16:creationId xmlns:a16="http://schemas.microsoft.com/office/drawing/2014/main" id="{771ACEFE-5811-454A-B99A-E839DBFB5049}"/>
              </a:ext>
            </a:extLst>
          </p:cNvPr>
          <p:cNvSpPr>
            <a:spLocks noGrp="1" noChangeArrowheads="1"/>
          </p:cNvSpPr>
          <p:nvPr>
            <p:ph type="body" idx="1"/>
          </p:nvPr>
        </p:nvSpPr>
        <p:spPr/>
        <p:txBody>
          <a:bodyPr/>
          <a:lstStyle/>
          <a:p>
            <a:r>
              <a:rPr lang="en-GB" altLang="en-US" sz="2400" dirty="0"/>
              <a:t>I generalised to nonparametric regression		</a:t>
            </a:r>
            <a:br>
              <a:rPr lang="en-GB" altLang="en-US" sz="2400" dirty="0"/>
            </a:br>
            <a:r>
              <a:rPr lang="en-GB" altLang="en-US" sz="2400" dirty="0"/>
              <a:t>	y = </a:t>
            </a:r>
            <a:r>
              <a:rPr lang="el-GR" altLang="en-US" sz="2400" i="1" dirty="0">
                <a:cs typeface="Arial" panose="020B0604020202020204" pitchFamily="34" charset="0"/>
              </a:rPr>
              <a:t>μ</a:t>
            </a:r>
            <a:r>
              <a:rPr lang="en-GB" altLang="en-US" sz="1200" i="1" dirty="0"/>
              <a:t> </a:t>
            </a:r>
            <a:r>
              <a:rPr lang="en-GB" altLang="en-US" sz="2400" dirty="0"/>
              <a:t>(</a:t>
            </a:r>
            <a:r>
              <a:rPr lang="en-GB" altLang="en-US" sz="2400" i="1" dirty="0"/>
              <a:t>x</a:t>
            </a:r>
            <a:r>
              <a:rPr lang="en-GB" altLang="en-US" sz="2400" dirty="0"/>
              <a:t>) + </a:t>
            </a:r>
            <a:r>
              <a:rPr lang="en-GB" altLang="en-US" sz="2400" dirty="0">
                <a:latin typeface="Symbol" panose="05050102010706020507" pitchFamily="18" charset="2"/>
              </a:rPr>
              <a:t>e </a:t>
            </a:r>
            <a:endParaRPr lang="en-GB" altLang="en-US" sz="2400" dirty="0"/>
          </a:p>
          <a:p>
            <a:r>
              <a:rPr lang="en-GB" altLang="en-US" sz="2400" dirty="0"/>
              <a:t>The regression function </a:t>
            </a:r>
            <a:r>
              <a:rPr lang="el-GR" altLang="en-US" sz="2400" i="1" dirty="0">
                <a:cs typeface="Arial" panose="020B0604020202020204" pitchFamily="34" charset="0"/>
              </a:rPr>
              <a:t>μ</a:t>
            </a:r>
            <a:r>
              <a:rPr lang="en-GB" altLang="en-US" sz="1200" i="1" dirty="0"/>
              <a:t> </a:t>
            </a:r>
            <a:r>
              <a:rPr lang="en-GB" altLang="en-US" sz="2400" dirty="0"/>
              <a:t>(.) has a GP prior distribution</a:t>
            </a:r>
          </a:p>
          <a:p>
            <a:r>
              <a:rPr lang="en-GB" altLang="en-US" sz="2400" dirty="0"/>
              <a:t>The GP is observed with error</a:t>
            </a:r>
          </a:p>
          <a:p>
            <a:r>
              <a:rPr lang="en-GB" altLang="en-US" sz="2400" dirty="0"/>
              <a:t>Posterior mean </a:t>
            </a:r>
            <a:r>
              <a:rPr lang="en-GB" altLang="en-US" sz="2400" dirty="0" err="1"/>
              <a:t>smoothes</a:t>
            </a:r>
            <a:r>
              <a:rPr lang="en-GB" altLang="en-US" sz="2400" dirty="0"/>
              <a:t> through the data points</a:t>
            </a:r>
          </a:p>
          <a:p>
            <a:pPr lvl="1"/>
            <a:r>
              <a:rPr lang="en-GB" altLang="en-US" dirty="0"/>
              <a:t>This is one of the classical uses of GPs in machine learning</a:t>
            </a:r>
          </a:p>
          <a:p>
            <a:r>
              <a:rPr lang="en-GB" altLang="en-US" sz="2400" dirty="0"/>
              <a:t>The paper I wrote was intended to solve a problem of experimental design </a:t>
            </a:r>
          </a:p>
          <a:p>
            <a:pPr lvl="1"/>
            <a:r>
              <a:rPr lang="en-GB" altLang="en-US" dirty="0"/>
              <a:t>using the special varying-coefficient GP</a:t>
            </a:r>
          </a:p>
          <a:p>
            <a:r>
              <a:rPr lang="en-GB" altLang="en-US" sz="2400" dirty="0"/>
              <a:t>But it is only cited for the general theory</a:t>
            </a:r>
          </a:p>
        </p:txBody>
      </p:sp>
      <p:sp>
        <p:nvSpPr>
          <p:cNvPr id="2" name="Date Placeholder 1">
            <a:extLst>
              <a:ext uri="{FF2B5EF4-FFF2-40B4-BE49-F238E27FC236}">
                <a16:creationId xmlns:a16="http://schemas.microsoft.com/office/drawing/2014/main" id="{98123050-47D9-4CA4-ABD8-7A307B8F8C4A}"/>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A252AB74-D806-4478-A36A-EB706795E450}"/>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0E42AC1D-B96D-4694-B46D-09BB89085509}"/>
              </a:ext>
            </a:extLst>
          </p:cNvPr>
          <p:cNvSpPr>
            <a:spLocks noGrp="1"/>
          </p:cNvSpPr>
          <p:nvPr>
            <p:ph type="sldNum" sz="quarter" idx="12"/>
          </p:nvPr>
        </p:nvSpPr>
        <p:spPr/>
        <p:txBody>
          <a:bodyPr/>
          <a:lstStyle/>
          <a:p>
            <a:fld id="{4B677D87-4A3F-42BC-B654-BDF7705231C5}" type="slidenum">
              <a:rPr lang="en-US" altLang="en-US" smtClean="0"/>
              <a:pPr/>
              <a:t>10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5F576B56-60B6-453D-B465-E5E7B85943C3}"/>
              </a:ext>
            </a:extLst>
          </p:cNvPr>
          <p:cNvSpPr>
            <a:spLocks noGrp="1" noChangeArrowheads="1"/>
          </p:cNvSpPr>
          <p:nvPr>
            <p:ph type="title"/>
          </p:nvPr>
        </p:nvSpPr>
        <p:spPr>
          <a:xfrm>
            <a:off x="395288" y="274638"/>
            <a:ext cx="8229600" cy="850900"/>
          </a:xfrm>
        </p:spPr>
        <p:txBody>
          <a:bodyPr/>
          <a:lstStyle/>
          <a:p>
            <a:r>
              <a:rPr lang="en-GB" altLang="en-US" dirty="0"/>
              <a:t>GPs take off</a:t>
            </a:r>
          </a:p>
        </p:txBody>
      </p:sp>
      <p:sp>
        <p:nvSpPr>
          <p:cNvPr id="8197" name="Rectangle 5">
            <a:extLst>
              <a:ext uri="{FF2B5EF4-FFF2-40B4-BE49-F238E27FC236}">
                <a16:creationId xmlns:a16="http://schemas.microsoft.com/office/drawing/2014/main" id="{6F5900B2-0D8B-4315-B9F2-7CA9CA8AF9AF}"/>
              </a:ext>
            </a:extLst>
          </p:cNvPr>
          <p:cNvSpPr>
            <a:spLocks noGrp="1" noChangeArrowheads="1"/>
          </p:cNvSpPr>
          <p:nvPr>
            <p:ph idx="1"/>
          </p:nvPr>
        </p:nvSpPr>
        <p:spPr>
          <a:xfrm>
            <a:off x="457200" y="1412875"/>
            <a:ext cx="8229600" cy="4713288"/>
          </a:xfrm>
        </p:spPr>
        <p:txBody>
          <a:bodyPr/>
          <a:lstStyle/>
          <a:p>
            <a:r>
              <a:rPr lang="en-GB" altLang="en-US" dirty="0"/>
              <a:t>Since then I have used GPs extensively to represent (prior beliefs about) unknown functions</a:t>
            </a:r>
          </a:p>
          <a:p>
            <a:pPr lvl="1"/>
            <a:r>
              <a:rPr lang="en-GB" altLang="en-US" dirty="0"/>
              <a:t>And they have become almost ubiquitous tools in many fields</a:t>
            </a:r>
          </a:p>
          <a:p>
            <a:r>
              <a:rPr lang="en-GB" altLang="en-US" dirty="0"/>
              <a:t>I’ll concentrate on applications I have been involved with</a:t>
            </a:r>
          </a:p>
          <a:p>
            <a:r>
              <a:rPr lang="en-GB" altLang="en-US" dirty="0"/>
              <a:t>First, two brief examples to show the diversity</a:t>
            </a:r>
          </a:p>
          <a:p>
            <a:pPr lvl="1"/>
            <a:r>
              <a:rPr lang="en-GB" altLang="en-US" dirty="0"/>
              <a:t>Radiocarbon dating</a:t>
            </a:r>
          </a:p>
          <a:p>
            <a:pPr lvl="1"/>
            <a:r>
              <a:rPr lang="en-GB" altLang="en-US" dirty="0"/>
              <a:t>Interpolating pollution monitoring stations</a:t>
            </a:r>
          </a:p>
          <a:p>
            <a:r>
              <a:rPr lang="en-GB" altLang="en-US" dirty="0"/>
              <a:t>Then an area that has become a big research field</a:t>
            </a:r>
          </a:p>
          <a:p>
            <a:pPr lvl="1"/>
            <a:r>
              <a:rPr lang="en-GB" altLang="en-US" dirty="0"/>
              <a:t>Uncertainty in the predictions of simulation models</a:t>
            </a:r>
          </a:p>
          <a:p>
            <a:pPr lvl="1"/>
            <a:r>
              <a:rPr lang="en-GB" altLang="en-US" dirty="0"/>
              <a:t>With an aside on expert judgement</a:t>
            </a:r>
          </a:p>
        </p:txBody>
      </p:sp>
      <p:sp>
        <p:nvSpPr>
          <p:cNvPr id="4" name="Date Placeholder 3">
            <a:extLst>
              <a:ext uri="{FF2B5EF4-FFF2-40B4-BE49-F238E27FC236}">
                <a16:creationId xmlns:a16="http://schemas.microsoft.com/office/drawing/2014/main" id="{862D1D68-14F8-4DEE-8863-142A39B7AEF5}"/>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2D0B6C97-C054-4CA7-9D3B-9C0CBCF60375}"/>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BF92C60C-4FF4-4708-9847-EDA0442C7E4B}"/>
              </a:ext>
            </a:extLst>
          </p:cNvPr>
          <p:cNvSpPr>
            <a:spLocks noGrp="1"/>
          </p:cNvSpPr>
          <p:nvPr>
            <p:ph type="sldNum" sz="quarter" idx="12"/>
          </p:nvPr>
        </p:nvSpPr>
        <p:spPr/>
        <p:txBody>
          <a:bodyPr/>
          <a:lstStyle/>
          <a:p>
            <a:fld id="{4B677D87-4A3F-42BC-B654-BDF7705231C5}" type="slidenum">
              <a:rPr lang="en-US" altLang="en-US" smtClean="0"/>
              <a:pPr/>
              <a:t>11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9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19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CB9FB10-DFA8-4607-9C7E-0D3B97204BA5}"/>
              </a:ext>
            </a:extLst>
          </p:cNvPr>
          <p:cNvSpPr>
            <a:spLocks noGrp="1" noChangeArrowheads="1"/>
          </p:cNvSpPr>
          <p:nvPr>
            <p:ph type="title"/>
          </p:nvPr>
        </p:nvSpPr>
        <p:spPr>
          <a:xfrm>
            <a:off x="395288" y="274638"/>
            <a:ext cx="8229600" cy="850900"/>
          </a:xfrm>
        </p:spPr>
        <p:txBody>
          <a:bodyPr/>
          <a:lstStyle/>
          <a:p>
            <a:r>
              <a:rPr lang="en-GB" altLang="en-US"/>
              <a:t>Radiocarbon dating</a:t>
            </a:r>
          </a:p>
        </p:txBody>
      </p:sp>
      <p:sp>
        <p:nvSpPr>
          <p:cNvPr id="9219" name="Rectangle 3">
            <a:extLst>
              <a:ext uri="{FF2B5EF4-FFF2-40B4-BE49-F238E27FC236}">
                <a16:creationId xmlns:a16="http://schemas.microsoft.com/office/drawing/2014/main" id="{C09F949E-EE9C-4A87-84D7-6A983B04913B}"/>
              </a:ext>
            </a:extLst>
          </p:cNvPr>
          <p:cNvSpPr>
            <a:spLocks noGrp="1" noChangeArrowheads="1"/>
          </p:cNvSpPr>
          <p:nvPr>
            <p:ph idx="1"/>
          </p:nvPr>
        </p:nvSpPr>
        <p:spPr>
          <a:xfrm>
            <a:off x="457200" y="1412875"/>
            <a:ext cx="8229600" cy="4713288"/>
          </a:xfrm>
        </p:spPr>
        <p:txBody>
          <a:bodyPr/>
          <a:lstStyle/>
          <a:p>
            <a:r>
              <a:rPr lang="en-GB" altLang="en-US" dirty="0"/>
              <a:t>Archaeologists date objects by using radioactive decay of carbon-14</a:t>
            </a:r>
          </a:p>
          <a:p>
            <a:r>
              <a:rPr lang="en-GB" altLang="en-US" dirty="0"/>
              <a:t>The technique yields a radiocarbon age </a:t>
            </a:r>
            <a:r>
              <a:rPr lang="en-GB" altLang="en-US" i="1" dirty="0"/>
              <a:t>x</a:t>
            </a:r>
            <a:r>
              <a:rPr lang="en-GB" altLang="en-US" dirty="0"/>
              <a:t>, when the true age of the object is </a:t>
            </a:r>
            <a:r>
              <a:rPr lang="en-GB" altLang="en-US" i="1" dirty="0"/>
              <a:t>y</a:t>
            </a:r>
          </a:p>
          <a:p>
            <a:r>
              <a:rPr lang="en-GB" altLang="en-US" dirty="0"/>
              <a:t>If the level of carbon-14 in the biosphere were constant, then </a:t>
            </a:r>
            <a:r>
              <a:rPr lang="en-GB" altLang="en-US" i="1" dirty="0"/>
              <a:t>y</a:t>
            </a:r>
            <a:r>
              <a:rPr lang="en-GB" altLang="en-US" dirty="0"/>
              <a:t> = </a:t>
            </a:r>
            <a:r>
              <a:rPr lang="en-GB" altLang="en-US" i="1" dirty="0"/>
              <a:t>x</a:t>
            </a:r>
          </a:p>
          <a:p>
            <a:r>
              <a:rPr lang="en-GB" altLang="en-US" dirty="0"/>
              <a:t>Unfortunately, </a:t>
            </a:r>
            <a:r>
              <a:rPr lang="en-GB" altLang="en-US" dirty="0">
                <a:solidFill>
                  <a:srgbClr val="C00000"/>
                </a:solidFill>
              </a:rPr>
              <a:t>it isn't</a:t>
            </a:r>
            <a:r>
              <a:rPr lang="en-GB" altLang="en-US" dirty="0"/>
              <a:t>, and there is an unknown calibration curve </a:t>
            </a:r>
            <a:r>
              <a:rPr lang="en-GB" altLang="en-US" i="1" dirty="0"/>
              <a:t>y</a:t>
            </a:r>
            <a:r>
              <a:rPr lang="en-GB" altLang="en-US" dirty="0"/>
              <a:t> = </a:t>
            </a:r>
            <a:r>
              <a:rPr lang="en-GB" altLang="en-US" i="1" dirty="0"/>
              <a:t>f</a:t>
            </a:r>
            <a:r>
              <a:rPr lang="en-GB" altLang="en-US" sz="800" dirty="0"/>
              <a:t> </a:t>
            </a:r>
            <a:r>
              <a:rPr lang="en-GB" altLang="en-US" dirty="0"/>
              <a:t>(</a:t>
            </a:r>
            <a:r>
              <a:rPr lang="en-GB" altLang="en-US" i="1" dirty="0"/>
              <a:t>x</a:t>
            </a:r>
            <a:r>
              <a:rPr lang="en-GB" altLang="en-US" dirty="0"/>
              <a:t>)</a:t>
            </a:r>
          </a:p>
          <a:p>
            <a:pPr lvl="1"/>
            <a:r>
              <a:rPr lang="en-GB" altLang="en-US" dirty="0"/>
              <a:t>It’s not even monotone</a:t>
            </a:r>
          </a:p>
          <a:p>
            <a:r>
              <a:rPr lang="en-GB" altLang="en-US" dirty="0"/>
              <a:t>Data comprise points where </a:t>
            </a:r>
            <a:r>
              <a:rPr lang="en-GB" altLang="en-US" i="1" dirty="0"/>
              <a:t>y</a:t>
            </a:r>
            <a:r>
              <a:rPr lang="en-GB" altLang="en-US" dirty="0"/>
              <a:t> is known and </a:t>
            </a:r>
            <a:r>
              <a:rPr lang="en-GB" altLang="en-US" i="1" dirty="0"/>
              <a:t>x</a:t>
            </a:r>
            <a:r>
              <a:rPr lang="en-GB" altLang="en-US" dirty="0"/>
              <a:t> is measured by fairly accurate radiocarbon dating</a:t>
            </a:r>
          </a:p>
        </p:txBody>
      </p:sp>
      <p:sp>
        <p:nvSpPr>
          <p:cNvPr id="4" name="Date Placeholder 3">
            <a:extLst>
              <a:ext uri="{FF2B5EF4-FFF2-40B4-BE49-F238E27FC236}">
                <a16:creationId xmlns:a16="http://schemas.microsoft.com/office/drawing/2014/main" id="{752F7554-4CD6-4EA2-A149-D8B5E7081871}"/>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D37020AA-51E5-4798-98C1-721032BD1C79}"/>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1C1D1754-4C55-4CE5-AAEA-78AF5D3B85A1}"/>
              </a:ext>
            </a:extLst>
          </p:cNvPr>
          <p:cNvSpPr>
            <a:spLocks noGrp="1"/>
          </p:cNvSpPr>
          <p:nvPr>
            <p:ph type="sldNum" sz="quarter" idx="12"/>
          </p:nvPr>
        </p:nvSpPr>
        <p:spPr/>
        <p:txBody>
          <a:bodyPr/>
          <a:lstStyle/>
          <a:p>
            <a:fld id="{4B677D87-4A3F-42BC-B654-BDF7705231C5}" type="slidenum">
              <a:rPr lang="en-US" altLang="en-US" smtClean="0"/>
              <a:pPr/>
              <a:t>12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477C80B-FBFA-4A09-BACA-66C98B2061FB}"/>
              </a:ext>
            </a:extLst>
          </p:cNvPr>
          <p:cNvSpPr>
            <a:spLocks noGrp="1" noChangeArrowheads="1"/>
          </p:cNvSpPr>
          <p:nvPr>
            <p:ph type="title"/>
          </p:nvPr>
        </p:nvSpPr>
        <p:spPr/>
        <p:txBody>
          <a:bodyPr/>
          <a:lstStyle/>
          <a:p>
            <a:r>
              <a:rPr lang="en-GB" altLang="en-US"/>
              <a:t>Bayesian approach</a:t>
            </a:r>
          </a:p>
        </p:txBody>
      </p:sp>
      <p:sp>
        <p:nvSpPr>
          <p:cNvPr id="10243" name="Rectangle 3">
            <a:extLst>
              <a:ext uri="{FF2B5EF4-FFF2-40B4-BE49-F238E27FC236}">
                <a16:creationId xmlns:a16="http://schemas.microsoft.com/office/drawing/2014/main" id="{B36670A8-D698-48E3-8E60-D727C7B3EDEC}"/>
              </a:ext>
            </a:extLst>
          </p:cNvPr>
          <p:cNvSpPr>
            <a:spLocks noGrp="1" noChangeArrowheads="1"/>
          </p:cNvSpPr>
          <p:nvPr>
            <p:ph type="body" idx="1"/>
          </p:nvPr>
        </p:nvSpPr>
        <p:spPr/>
        <p:txBody>
          <a:bodyPr/>
          <a:lstStyle/>
          <a:p>
            <a:r>
              <a:rPr lang="en-GB" altLang="en-US" sz="2400" dirty="0"/>
              <a:t>Treat the radiocarbon calibration curve </a:t>
            </a:r>
            <a:r>
              <a:rPr lang="en-GB" altLang="en-US" sz="2400" i="1" dirty="0"/>
              <a:t>f</a:t>
            </a:r>
            <a:r>
              <a:rPr lang="en-GB" altLang="en-US" sz="1200" i="1" dirty="0">
                <a:solidFill>
                  <a:srgbClr val="000000"/>
                </a:solidFill>
              </a:rPr>
              <a:t> </a:t>
            </a:r>
            <a:r>
              <a:rPr lang="en-GB" altLang="en-US" sz="2400" dirty="0"/>
              <a:t>(.) as a GP</a:t>
            </a:r>
          </a:p>
          <a:p>
            <a:r>
              <a:rPr lang="en-GB" altLang="en-US" sz="2400" dirty="0"/>
              <a:t>Like nonparametric regression except different prior beliefs about the curve</a:t>
            </a:r>
          </a:p>
          <a:p>
            <a:pPr lvl="1"/>
            <a:r>
              <a:rPr lang="en-GB" altLang="en-US" dirty="0"/>
              <a:t>Related to knowledge about processes generating </a:t>
            </a:r>
            <a:br>
              <a:rPr lang="en-GB" altLang="en-US" dirty="0"/>
            </a:br>
            <a:r>
              <a:rPr lang="en-GB" altLang="en-US" dirty="0"/>
              <a:t>C-14 in the atmosphere</a:t>
            </a:r>
          </a:p>
        </p:txBody>
      </p:sp>
      <p:sp>
        <p:nvSpPr>
          <p:cNvPr id="2" name="Date Placeholder 1">
            <a:extLst>
              <a:ext uri="{FF2B5EF4-FFF2-40B4-BE49-F238E27FC236}">
                <a16:creationId xmlns:a16="http://schemas.microsoft.com/office/drawing/2014/main" id="{4036E519-3B02-41B3-9F0B-D8113B8B8D84}"/>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2EA8C422-1517-4486-B65E-FB3DCE96F5B1}"/>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46190423-952F-4DBD-AF30-33B1E5DFAA4A}"/>
              </a:ext>
            </a:extLst>
          </p:cNvPr>
          <p:cNvSpPr>
            <a:spLocks noGrp="1"/>
          </p:cNvSpPr>
          <p:nvPr>
            <p:ph type="sldNum" sz="quarter" idx="12"/>
          </p:nvPr>
        </p:nvSpPr>
        <p:spPr/>
        <p:txBody>
          <a:bodyPr/>
          <a:lstStyle/>
          <a:p>
            <a:fld id="{4B677D87-4A3F-42BC-B654-BDF7705231C5}"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a:extLst>
              <a:ext uri="{FF2B5EF4-FFF2-40B4-BE49-F238E27FC236}">
                <a16:creationId xmlns:a16="http://schemas.microsoft.com/office/drawing/2014/main" id="{E63B4CF5-6DAD-4E84-B931-FB064D3053E4}"/>
              </a:ext>
            </a:extLst>
          </p:cNvPr>
          <p:cNvSpPr>
            <a:spLocks noChangeArrowheads="1"/>
          </p:cNvSpPr>
          <p:nvPr/>
        </p:nvSpPr>
        <p:spPr bwMode="auto">
          <a:xfrm>
            <a:off x="304800" y="381000"/>
            <a:ext cx="8839200" cy="182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67" name="Rectangle 3">
            <a:extLst>
              <a:ext uri="{FF2B5EF4-FFF2-40B4-BE49-F238E27FC236}">
                <a16:creationId xmlns:a16="http://schemas.microsoft.com/office/drawing/2014/main" id="{5F383CB0-21D5-4924-9FF9-B04D9BFFC56F}"/>
              </a:ext>
            </a:extLst>
          </p:cNvPr>
          <p:cNvSpPr>
            <a:spLocks noGrp="1" noChangeArrowheads="1"/>
          </p:cNvSpPr>
          <p:nvPr>
            <p:ph type="body" idx="4294967295"/>
          </p:nvPr>
        </p:nvSpPr>
        <p:spPr>
          <a:xfrm>
            <a:off x="1371600" y="5599113"/>
            <a:ext cx="7772400" cy="533400"/>
          </a:xfrm>
        </p:spPr>
        <p:txBody>
          <a:bodyPr/>
          <a:lstStyle/>
          <a:p>
            <a:pPr>
              <a:buFontTx/>
              <a:buNone/>
            </a:pPr>
            <a:r>
              <a:rPr lang="en-GB" altLang="en-US"/>
              <a:t>	  A portion of the calibration curve</a:t>
            </a:r>
          </a:p>
        </p:txBody>
      </p:sp>
      <p:pic>
        <p:nvPicPr>
          <p:cNvPr id="11268" name="Picture 4">
            <a:extLst>
              <a:ext uri="{FF2B5EF4-FFF2-40B4-BE49-F238E27FC236}">
                <a16:creationId xmlns:a16="http://schemas.microsoft.com/office/drawing/2014/main" id="{10ED24FA-06FB-48E8-B2B3-87F5F5DC7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9850" y="981075"/>
            <a:ext cx="5975350" cy="4276725"/>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3CCE6164-B352-4626-86ED-CD3D70A7CF2C}"/>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3B612668-6D18-4ED9-BAA6-36BE601196AB}"/>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8E6D1DA2-3E21-4D77-82B3-63AF6E4AF0B6}"/>
              </a:ext>
            </a:extLst>
          </p:cNvPr>
          <p:cNvSpPr>
            <a:spLocks noGrp="1"/>
          </p:cNvSpPr>
          <p:nvPr>
            <p:ph type="sldNum" sz="quarter" idx="12"/>
          </p:nvPr>
        </p:nvSpPr>
        <p:spPr/>
        <p:txBody>
          <a:bodyPr/>
          <a:lstStyle/>
          <a:p>
            <a:fld id="{219CB65D-777B-4CA1-8A63-955DA7E47BFC}"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98683A4-4757-474E-B1B1-BA30052B41D0}"/>
              </a:ext>
            </a:extLst>
          </p:cNvPr>
          <p:cNvSpPr>
            <a:spLocks noGrp="1" noChangeArrowheads="1"/>
          </p:cNvSpPr>
          <p:nvPr>
            <p:ph type="title"/>
          </p:nvPr>
        </p:nvSpPr>
        <p:spPr>
          <a:xfrm>
            <a:off x="395288" y="274638"/>
            <a:ext cx="8229600" cy="850900"/>
          </a:xfrm>
        </p:spPr>
        <p:txBody>
          <a:bodyPr/>
          <a:lstStyle/>
          <a:p>
            <a:r>
              <a:rPr lang="en-GB" altLang="en-US"/>
              <a:t>Spatial interpolation</a:t>
            </a:r>
          </a:p>
        </p:txBody>
      </p:sp>
      <p:sp>
        <p:nvSpPr>
          <p:cNvPr id="12291" name="Rectangle 3">
            <a:extLst>
              <a:ext uri="{FF2B5EF4-FFF2-40B4-BE49-F238E27FC236}">
                <a16:creationId xmlns:a16="http://schemas.microsoft.com/office/drawing/2014/main" id="{176CC4D9-8677-44DA-800E-E83634DBC3A0}"/>
              </a:ext>
            </a:extLst>
          </p:cNvPr>
          <p:cNvSpPr>
            <a:spLocks noGrp="1" noChangeArrowheads="1"/>
          </p:cNvSpPr>
          <p:nvPr>
            <p:ph idx="1"/>
          </p:nvPr>
        </p:nvSpPr>
        <p:spPr>
          <a:xfrm>
            <a:off x="457200" y="1412875"/>
            <a:ext cx="8229600" cy="4713288"/>
          </a:xfrm>
        </p:spPr>
        <p:txBody>
          <a:bodyPr/>
          <a:lstStyle/>
          <a:p>
            <a:r>
              <a:rPr lang="en-GB" altLang="en-US" dirty="0"/>
              <a:t>Monitoring stations measure atmospheric pollutants at various sites</a:t>
            </a:r>
          </a:p>
          <a:p>
            <a:r>
              <a:rPr lang="en-GB" altLang="en-US" dirty="0"/>
              <a:t>We wish to estimate pollution at other sites by interpolating the gauged sites</a:t>
            </a:r>
          </a:p>
          <a:p>
            <a:r>
              <a:rPr lang="en-GB" altLang="en-US" dirty="0"/>
              <a:t>So we observe </a:t>
            </a:r>
            <a:r>
              <a:rPr lang="en-GB" altLang="en-US" i="1" dirty="0"/>
              <a:t>f</a:t>
            </a:r>
            <a:r>
              <a:rPr lang="en-GB" altLang="en-US" sz="800" dirty="0"/>
              <a:t> </a:t>
            </a:r>
            <a:r>
              <a:rPr lang="en-GB" altLang="en-US" dirty="0"/>
              <a:t>(</a:t>
            </a:r>
            <a:r>
              <a:rPr lang="en-GB" altLang="en-US" i="1" dirty="0"/>
              <a:t>x</a:t>
            </a:r>
            <a:r>
              <a:rPr lang="en-GB" altLang="en-US" i="1" baseline="-25000" dirty="0"/>
              <a:t>i</a:t>
            </a:r>
            <a:r>
              <a:rPr lang="en-GB" altLang="en-US" dirty="0"/>
              <a:t>) at gauged sites </a:t>
            </a:r>
            <a:r>
              <a:rPr lang="en-GB" altLang="en-US" i="1" dirty="0"/>
              <a:t>x</a:t>
            </a:r>
            <a:r>
              <a:rPr lang="en-GB" altLang="en-US" i="1" baseline="-25000" dirty="0"/>
              <a:t>i</a:t>
            </a:r>
            <a:r>
              <a:rPr lang="en-GB" altLang="en-US" dirty="0"/>
              <a:t> and want to interpolate to </a:t>
            </a:r>
            <a:r>
              <a:rPr lang="en-GB" altLang="en-US" i="1" dirty="0"/>
              <a:t>f</a:t>
            </a:r>
            <a:r>
              <a:rPr lang="en-GB" altLang="en-US" sz="800" dirty="0"/>
              <a:t> </a:t>
            </a:r>
            <a:r>
              <a:rPr lang="en-GB" altLang="en-US" dirty="0"/>
              <a:t>(</a:t>
            </a:r>
            <a:r>
              <a:rPr lang="en-GB" altLang="en-US" i="1" dirty="0"/>
              <a:t>x</a:t>
            </a:r>
            <a:r>
              <a:rPr lang="en-GB" altLang="en-US" dirty="0"/>
              <a:t>)</a:t>
            </a:r>
          </a:p>
          <a:p>
            <a:r>
              <a:rPr lang="en-GB" altLang="en-US" dirty="0"/>
              <a:t>Standard geostatistical methods employ kriging methods, </a:t>
            </a:r>
          </a:p>
          <a:p>
            <a:pPr lvl="1"/>
            <a:r>
              <a:rPr lang="en-GB" altLang="en-US" dirty="0"/>
              <a:t>Kriging is also equivalent to a GP prior on </a:t>
            </a:r>
            <a:r>
              <a:rPr lang="en-GB" altLang="en-US" i="1" dirty="0"/>
              <a:t>f</a:t>
            </a:r>
            <a:r>
              <a:rPr lang="en-GB" altLang="en-US" sz="800" dirty="0"/>
              <a:t> </a:t>
            </a:r>
            <a:r>
              <a:rPr lang="en-GB" altLang="en-US" dirty="0"/>
              <a:t>(.)    </a:t>
            </a:r>
          </a:p>
          <a:p>
            <a:r>
              <a:rPr lang="en-GB" altLang="en-US" dirty="0"/>
              <a:t>But these methods typically rely on the process </a:t>
            </a:r>
            <a:r>
              <a:rPr lang="en-GB" altLang="en-US" i="1" dirty="0"/>
              <a:t>f</a:t>
            </a:r>
            <a:r>
              <a:rPr lang="en-GB" altLang="en-US" sz="800" dirty="0"/>
              <a:t> </a:t>
            </a:r>
            <a:r>
              <a:rPr lang="en-GB" altLang="en-US" dirty="0"/>
              <a:t>(.) being stationary and isotropic</a:t>
            </a:r>
          </a:p>
          <a:p>
            <a:r>
              <a:rPr lang="en-GB" altLang="en-US" dirty="0"/>
              <a:t>We know this is </a:t>
            </a:r>
            <a:r>
              <a:rPr lang="en-GB" altLang="en-US" dirty="0">
                <a:solidFill>
                  <a:srgbClr val="C00000"/>
                </a:solidFill>
              </a:rPr>
              <a:t>not true </a:t>
            </a:r>
            <a:r>
              <a:rPr lang="en-GB" altLang="en-US" dirty="0"/>
              <a:t>for this </a:t>
            </a:r>
            <a:r>
              <a:rPr lang="en-GB" altLang="en-US" i="1" dirty="0"/>
              <a:t>f</a:t>
            </a:r>
            <a:r>
              <a:rPr lang="en-GB" altLang="en-US" sz="800" dirty="0"/>
              <a:t> </a:t>
            </a:r>
            <a:r>
              <a:rPr lang="en-GB" altLang="en-US" dirty="0"/>
              <a:t>(.)    </a:t>
            </a:r>
          </a:p>
        </p:txBody>
      </p:sp>
      <p:sp>
        <p:nvSpPr>
          <p:cNvPr id="4" name="Date Placeholder 3">
            <a:extLst>
              <a:ext uri="{FF2B5EF4-FFF2-40B4-BE49-F238E27FC236}">
                <a16:creationId xmlns:a16="http://schemas.microsoft.com/office/drawing/2014/main" id="{BB119DD9-68A3-40BB-980C-81DC14FE44DC}"/>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79C9B9DC-A7EF-4AF1-AB91-70CBB386179C}"/>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018B9525-83B8-4B80-B39D-53C0ACD89419}"/>
              </a:ext>
            </a:extLst>
          </p:cNvPr>
          <p:cNvSpPr>
            <a:spLocks noGrp="1"/>
          </p:cNvSpPr>
          <p:nvPr>
            <p:ph type="sldNum" sz="quarter" idx="12"/>
          </p:nvPr>
        </p:nvSpPr>
        <p:spPr/>
        <p:txBody>
          <a:bodyPr/>
          <a:lstStyle/>
          <a:p>
            <a:fld id="{4B677D87-4A3F-42BC-B654-BDF7705231C5}" type="slidenum">
              <a:rPr lang="en-US" altLang="en-US" smtClean="0"/>
              <a:pPr/>
              <a:t>15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7F5C1D09-7FE1-4F6C-A5F8-1B7092572166}"/>
              </a:ext>
            </a:extLst>
          </p:cNvPr>
          <p:cNvSpPr>
            <a:spLocks noGrp="1" noChangeArrowheads="1"/>
          </p:cNvSpPr>
          <p:nvPr>
            <p:ph type="title"/>
          </p:nvPr>
        </p:nvSpPr>
        <p:spPr/>
        <p:txBody>
          <a:bodyPr/>
          <a:lstStyle/>
          <a:p>
            <a:r>
              <a:rPr lang="en-GB" altLang="en-US"/>
              <a:t>Latent space methods</a:t>
            </a:r>
          </a:p>
        </p:txBody>
      </p:sp>
      <p:sp>
        <p:nvSpPr>
          <p:cNvPr id="13317" name="Rectangle 5">
            <a:extLst>
              <a:ext uri="{FF2B5EF4-FFF2-40B4-BE49-F238E27FC236}">
                <a16:creationId xmlns:a16="http://schemas.microsoft.com/office/drawing/2014/main" id="{4640DB94-564C-41A8-B13F-7F1FC882E31F}"/>
              </a:ext>
            </a:extLst>
          </p:cNvPr>
          <p:cNvSpPr>
            <a:spLocks noGrp="1" noChangeArrowheads="1"/>
          </p:cNvSpPr>
          <p:nvPr>
            <p:ph type="body" idx="1"/>
          </p:nvPr>
        </p:nvSpPr>
        <p:spPr/>
        <p:txBody>
          <a:bodyPr/>
          <a:lstStyle/>
          <a:p>
            <a:pPr>
              <a:lnSpc>
                <a:spcPct val="90000"/>
              </a:lnSpc>
            </a:pPr>
            <a:r>
              <a:rPr lang="en-GB" altLang="en-US" dirty="0"/>
              <a:t>Sampson and </a:t>
            </a:r>
            <a:r>
              <a:rPr lang="en-GB" altLang="en-US" dirty="0" err="1"/>
              <a:t>Guttorp</a:t>
            </a:r>
            <a:r>
              <a:rPr lang="en-GB" altLang="en-US" dirty="0"/>
              <a:t> developed an approach in which the geographical locations map into locations in a latent space called D space</a:t>
            </a:r>
          </a:p>
          <a:p>
            <a:pPr>
              <a:lnSpc>
                <a:spcPct val="90000"/>
              </a:lnSpc>
            </a:pPr>
            <a:endParaRPr lang="en-GB" altLang="en-US" dirty="0"/>
          </a:p>
          <a:p>
            <a:pPr>
              <a:lnSpc>
                <a:spcPct val="90000"/>
              </a:lnSpc>
            </a:pPr>
            <a:r>
              <a:rPr lang="en-GB" altLang="en-US" dirty="0" err="1"/>
              <a:t>Corr</a:t>
            </a:r>
            <a:r>
              <a:rPr lang="en-GB" altLang="en-US" dirty="0"/>
              <a:t>(</a:t>
            </a:r>
            <a:r>
              <a:rPr lang="en-GB" altLang="en-US" i="1" dirty="0"/>
              <a:t>f</a:t>
            </a:r>
            <a:r>
              <a:rPr lang="en-GB" altLang="en-US" sz="1400" dirty="0"/>
              <a:t> </a:t>
            </a:r>
            <a:r>
              <a:rPr lang="en-GB" altLang="en-US" dirty="0"/>
              <a:t>(</a:t>
            </a:r>
            <a:r>
              <a:rPr lang="en-GB" altLang="en-US" i="1" dirty="0"/>
              <a:t>x</a:t>
            </a:r>
            <a:r>
              <a:rPr lang="en-GB" altLang="en-US" dirty="0"/>
              <a:t>),</a:t>
            </a:r>
            <a:r>
              <a:rPr lang="en-GB" altLang="en-US" i="1" dirty="0"/>
              <a:t>f</a:t>
            </a:r>
            <a:r>
              <a:rPr lang="en-GB" altLang="en-US" sz="1400" dirty="0"/>
              <a:t> </a:t>
            </a:r>
            <a:r>
              <a:rPr lang="en-GB" altLang="en-US" dirty="0"/>
              <a:t>(</a:t>
            </a:r>
            <a:r>
              <a:rPr lang="en-GB" altLang="en-US" i="1" dirty="0"/>
              <a:t>x</a:t>
            </a:r>
            <a:r>
              <a:rPr lang="en-GB" altLang="en-US" dirty="0"/>
              <a:t>′)) is a function not of </a:t>
            </a:r>
            <a:r>
              <a:rPr lang="en-GB" altLang="en-US" i="1" dirty="0"/>
              <a:t>x</a:t>
            </a:r>
            <a:r>
              <a:rPr lang="en-GB" altLang="en-US" dirty="0"/>
              <a:t> – </a:t>
            </a:r>
            <a:r>
              <a:rPr lang="en-GB" altLang="en-US" i="1" dirty="0"/>
              <a:t>x</a:t>
            </a:r>
            <a:r>
              <a:rPr lang="en-GB" altLang="en-US" dirty="0"/>
              <a:t>′ but of    </a:t>
            </a:r>
            <a:br>
              <a:rPr lang="en-GB" altLang="en-US" dirty="0"/>
            </a:br>
            <a:r>
              <a:rPr lang="en-GB" altLang="en-US" i="1" dirty="0"/>
              <a:t>d</a:t>
            </a:r>
            <a:r>
              <a:rPr lang="en-GB" altLang="en-US" sz="1400" dirty="0"/>
              <a:t> </a:t>
            </a:r>
            <a:r>
              <a:rPr lang="en-GB" altLang="en-US" dirty="0"/>
              <a:t>(</a:t>
            </a:r>
            <a:r>
              <a:rPr lang="en-GB" altLang="en-US" i="1" dirty="0"/>
              <a:t>x</a:t>
            </a:r>
            <a:r>
              <a:rPr lang="en-GB" altLang="en-US" dirty="0"/>
              <a:t>) – </a:t>
            </a:r>
            <a:r>
              <a:rPr lang="en-GB" altLang="en-US" i="1" dirty="0"/>
              <a:t>d</a:t>
            </a:r>
            <a:r>
              <a:rPr lang="en-GB" altLang="en-US" sz="1400" dirty="0"/>
              <a:t> </a:t>
            </a:r>
            <a:r>
              <a:rPr lang="en-GB" altLang="en-US" dirty="0"/>
              <a:t>(</a:t>
            </a:r>
            <a:r>
              <a:rPr lang="en-GB" altLang="en-US" i="1" dirty="0"/>
              <a:t>x</a:t>
            </a:r>
            <a:r>
              <a:rPr lang="en-GB" altLang="en-US" dirty="0"/>
              <a:t>′), their distance apart in D space</a:t>
            </a:r>
          </a:p>
          <a:p>
            <a:pPr lvl="1">
              <a:lnSpc>
                <a:spcPct val="90000"/>
              </a:lnSpc>
            </a:pPr>
            <a:r>
              <a:rPr lang="en-GB" altLang="en-US" dirty="0"/>
              <a:t>S&amp;G estimate </a:t>
            </a:r>
            <a:r>
              <a:rPr lang="en-GB" altLang="en-US" i="1" dirty="0"/>
              <a:t>d</a:t>
            </a:r>
            <a:r>
              <a:rPr lang="en-GB" altLang="en-US" sz="1000" dirty="0"/>
              <a:t> </a:t>
            </a:r>
            <a:r>
              <a:rPr lang="en-GB" altLang="en-US" dirty="0"/>
              <a:t>(</a:t>
            </a:r>
            <a:r>
              <a:rPr lang="en-GB" altLang="en-US" i="1" dirty="0"/>
              <a:t>x</a:t>
            </a:r>
            <a:r>
              <a:rPr lang="en-GB" altLang="en-US" i="1" baseline="-25000" dirty="0"/>
              <a:t>i</a:t>
            </a:r>
            <a:r>
              <a:rPr lang="en-GB" altLang="en-US" dirty="0"/>
              <a:t>)s by multi-dimensional scaling, then interpolate by thin-plate splines</a:t>
            </a:r>
          </a:p>
          <a:p>
            <a:pPr lvl="1">
              <a:lnSpc>
                <a:spcPct val="90000"/>
              </a:lnSpc>
            </a:pPr>
            <a:endParaRPr lang="en-GB" altLang="en-US" dirty="0"/>
          </a:p>
          <a:p>
            <a:pPr>
              <a:lnSpc>
                <a:spcPct val="90000"/>
              </a:lnSpc>
            </a:pPr>
            <a:r>
              <a:rPr lang="en-GB" altLang="en-US" dirty="0"/>
              <a:t>A Bayesian approach assigns a GP prior to the mapping </a:t>
            </a:r>
            <a:r>
              <a:rPr lang="en-GB" altLang="en-US" i="1" dirty="0"/>
              <a:t>d</a:t>
            </a:r>
            <a:r>
              <a:rPr lang="en-GB" altLang="en-US" sz="1400" dirty="0"/>
              <a:t> </a:t>
            </a:r>
            <a:r>
              <a:rPr lang="en-GB" altLang="en-US" dirty="0"/>
              <a:t>(.), avoiding the arbitrariness of MDS and splines</a:t>
            </a:r>
          </a:p>
          <a:p>
            <a:pPr lvl="1">
              <a:lnSpc>
                <a:spcPct val="90000"/>
              </a:lnSpc>
            </a:pPr>
            <a:r>
              <a:rPr lang="en-GB" altLang="en-US" dirty="0"/>
              <a:t>Fitting is hard because the GP is deep in the model</a:t>
            </a:r>
          </a:p>
          <a:p>
            <a:pPr lvl="1">
              <a:lnSpc>
                <a:spcPct val="90000"/>
              </a:lnSpc>
            </a:pPr>
            <a:r>
              <a:rPr lang="en-GB" altLang="en-US" dirty="0"/>
              <a:t>Possibly the first use anywhere of “deep GPs”</a:t>
            </a:r>
          </a:p>
        </p:txBody>
      </p:sp>
      <p:sp>
        <p:nvSpPr>
          <p:cNvPr id="2" name="Date Placeholder 1">
            <a:extLst>
              <a:ext uri="{FF2B5EF4-FFF2-40B4-BE49-F238E27FC236}">
                <a16:creationId xmlns:a16="http://schemas.microsoft.com/office/drawing/2014/main" id="{620A0469-8847-42AE-9D04-591700B8FD91}"/>
              </a:ext>
            </a:extLst>
          </p:cNvPr>
          <p:cNvSpPr>
            <a:spLocks noGrp="1"/>
          </p:cNvSpPr>
          <p:nvPr>
            <p:ph type="dt" sz="half" idx="10"/>
          </p:nvPr>
        </p:nvSpPr>
        <p:spPr/>
        <p:txBody>
          <a:bodyPr/>
          <a:lstStyle/>
          <a:p>
            <a:r>
              <a:rPr lang="en-US" altLang="en-US"/>
              <a:t>17/7/2023</a:t>
            </a:r>
            <a:endParaRPr lang="en-US" altLang="en-US" dirty="0"/>
          </a:p>
        </p:txBody>
      </p:sp>
      <p:sp>
        <p:nvSpPr>
          <p:cNvPr id="3" name="Footer Placeholder 2">
            <a:extLst>
              <a:ext uri="{FF2B5EF4-FFF2-40B4-BE49-F238E27FC236}">
                <a16:creationId xmlns:a16="http://schemas.microsoft.com/office/drawing/2014/main" id="{4B51079C-F1AC-4C95-872B-FA4403C71E6A}"/>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C258E531-5F33-4097-892D-AF52CF8FCAA9}"/>
              </a:ext>
            </a:extLst>
          </p:cNvPr>
          <p:cNvSpPr>
            <a:spLocks noGrp="1"/>
          </p:cNvSpPr>
          <p:nvPr>
            <p:ph type="sldNum" sz="quarter" idx="12"/>
          </p:nvPr>
        </p:nvSpPr>
        <p:spPr/>
        <p:txBody>
          <a:bodyPr/>
          <a:lstStyle/>
          <a:p>
            <a:fld id="{4B677D87-4A3F-42BC-B654-BDF7705231C5}" type="slidenum">
              <a:rPr lang="en-US" altLang="en-US" smtClean="0"/>
              <a:pPr/>
              <a:t>16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317">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31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3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AF992A-8CF9-483B-A88C-000E2B69E56B}"/>
              </a:ext>
            </a:extLst>
          </p:cNvPr>
          <p:cNvSpPr>
            <a:spLocks noGrp="1"/>
          </p:cNvSpPr>
          <p:nvPr>
            <p:ph type="title"/>
          </p:nvPr>
        </p:nvSpPr>
        <p:spPr/>
        <p:txBody>
          <a:bodyPr/>
          <a:lstStyle/>
          <a:p>
            <a:r>
              <a:rPr lang="en-GB" dirty="0"/>
              <a:t>Uncertainty Quantification for computer models</a:t>
            </a:r>
          </a:p>
        </p:txBody>
      </p:sp>
      <p:sp>
        <p:nvSpPr>
          <p:cNvPr id="5" name="Text Placeholder 4">
            <a:extLst>
              <a:ext uri="{FF2B5EF4-FFF2-40B4-BE49-F238E27FC236}">
                <a16:creationId xmlns:a16="http://schemas.microsoft.com/office/drawing/2014/main" id="{7CABCD1F-9232-42AC-AEF9-72E1E8ED8ACC}"/>
              </a:ext>
            </a:extLst>
          </p:cNvPr>
          <p:cNvSpPr>
            <a:spLocks noGrp="1"/>
          </p:cNvSpPr>
          <p:nvPr>
            <p:ph type="body" idx="1"/>
          </p:nvPr>
        </p:nvSpPr>
        <p:spPr/>
        <p:txBody>
          <a:bodyPr/>
          <a:lstStyle/>
          <a:p>
            <a:endParaRPr lang="en-GB"/>
          </a:p>
        </p:txBody>
      </p:sp>
      <p:sp>
        <p:nvSpPr>
          <p:cNvPr id="2" name="Date Placeholder 1">
            <a:extLst>
              <a:ext uri="{FF2B5EF4-FFF2-40B4-BE49-F238E27FC236}">
                <a16:creationId xmlns:a16="http://schemas.microsoft.com/office/drawing/2014/main" id="{ADBAC2D8-22FC-4631-A0A2-1AE26BB62A58}"/>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D47A8343-D092-4D96-BFCE-D90D00FCAFF3}"/>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E0717949-404E-4263-8806-228612FE7328}"/>
              </a:ext>
            </a:extLst>
          </p:cNvPr>
          <p:cNvSpPr>
            <a:spLocks noGrp="1"/>
          </p:cNvSpPr>
          <p:nvPr>
            <p:ph type="sldNum" sz="quarter" idx="12"/>
          </p:nvPr>
        </p:nvSpPr>
        <p:spPr/>
        <p:txBody>
          <a:bodyPr/>
          <a:lstStyle/>
          <a:p>
            <a:fld id="{40A220CB-ABEA-4BA5-91A4-834D87D87E47}" type="slidenum">
              <a:rPr lang="en-US" altLang="en-US" smtClean="0"/>
              <a:pPr/>
              <a:t>17</a:t>
            </a:fld>
            <a:endParaRPr lang="en-US" altLang="en-US"/>
          </a:p>
        </p:txBody>
      </p:sp>
    </p:spTree>
    <p:extLst>
      <p:ext uri="{BB962C8B-B14F-4D97-AF65-F5344CB8AC3E}">
        <p14:creationId xmlns:p14="http://schemas.microsoft.com/office/powerpoint/2010/main" val="1311540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C09C85A-4473-48A8-B658-B42F7974942C}"/>
              </a:ext>
            </a:extLst>
          </p:cNvPr>
          <p:cNvSpPr>
            <a:spLocks noGrp="1" noChangeArrowheads="1"/>
          </p:cNvSpPr>
          <p:nvPr>
            <p:ph type="title"/>
          </p:nvPr>
        </p:nvSpPr>
        <p:spPr/>
        <p:txBody>
          <a:bodyPr/>
          <a:lstStyle/>
          <a:p>
            <a:r>
              <a:rPr lang="en-GB" altLang="en-US" dirty="0"/>
              <a:t>Bayesian quadrature</a:t>
            </a:r>
          </a:p>
        </p:txBody>
      </p:sp>
      <p:sp>
        <p:nvSpPr>
          <p:cNvPr id="1027" name="Rectangle 3">
            <a:extLst>
              <a:ext uri="{FF2B5EF4-FFF2-40B4-BE49-F238E27FC236}">
                <a16:creationId xmlns:a16="http://schemas.microsoft.com/office/drawing/2014/main" id="{62F2B6FA-7BDC-4554-BD73-9A1084DC2096}"/>
              </a:ext>
            </a:extLst>
          </p:cNvPr>
          <p:cNvSpPr>
            <a:spLocks noGrp="1" noChangeArrowheads="1"/>
          </p:cNvSpPr>
          <p:nvPr>
            <p:ph type="body" idx="1"/>
          </p:nvPr>
        </p:nvSpPr>
        <p:spPr>
          <a:xfrm>
            <a:off x="755576" y="1412875"/>
            <a:ext cx="8229600" cy="4713288"/>
          </a:xfrm>
        </p:spPr>
        <p:txBody>
          <a:bodyPr/>
          <a:lstStyle/>
          <a:p>
            <a:pPr>
              <a:lnSpc>
                <a:spcPct val="90000"/>
              </a:lnSpc>
            </a:pPr>
            <a:r>
              <a:rPr lang="en-GB" altLang="en-US" dirty="0"/>
              <a:t>The second time I used GPs was for numerical integration</a:t>
            </a:r>
          </a:p>
          <a:p>
            <a:pPr>
              <a:lnSpc>
                <a:spcPct val="90000"/>
              </a:lnSpc>
            </a:pPr>
            <a:r>
              <a:rPr lang="en-GB" altLang="en-US" dirty="0"/>
              <a:t>Problem: estimate integral of a function </a:t>
            </a:r>
            <a:r>
              <a:rPr lang="en-GB" altLang="en-US" i="1" dirty="0"/>
              <a:t>f</a:t>
            </a:r>
            <a:r>
              <a:rPr lang="en-GB" altLang="en-US" sz="800" dirty="0"/>
              <a:t> </a:t>
            </a:r>
            <a:r>
              <a:rPr lang="en-GB" altLang="en-US" dirty="0"/>
              <a:t>(.) over some range</a:t>
            </a:r>
          </a:p>
          <a:p>
            <a:pPr>
              <a:lnSpc>
                <a:spcPct val="90000"/>
              </a:lnSpc>
            </a:pPr>
            <a:r>
              <a:rPr lang="en-GB" altLang="en-US" dirty="0"/>
              <a:t>Data: values </a:t>
            </a:r>
            <a:r>
              <a:rPr lang="en-GB" altLang="en-US" i="1" dirty="0"/>
              <a:t>f</a:t>
            </a:r>
            <a:r>
              <a:rPr lang="en-GB" altLang="en-US" sz="800" dirty="0"/>
              <a:t> </a:t>
            </a:r>
            <a:r>
              <a:rPr lang="en-GB" altLang="en-US" dirty="0"/>
              <a:t>(</a:t>
            </a:r>
            <a:r>
              <a:rPr lang="en-GB" altLang="en-US" i="1" dirty="0"/>
              <a:t>x</a:t>
            </a:r>
            <a:r>
              <a:rPr lang="en-GB" altLang="en-US" baseline="-25000" dirty="0"/>
              <a:t>i</a:t>
            </a:r>
            <a:r>
              <a:rPr lang="en-GB" altLang="en-US" dirty="0"/>
              <a:t>) at some points </a:t>
            </a:r>
            <a:r>
              <a:rPr lang="en-GB" altLang="en-US" i="1" dirty="0"/>
              <a:t>x</a:t>
            </a:r>
            <a:r>
              <a:rPr lang="en-GB" altLang="en-US" baseline="-25000" dirty="0"/>
              <a:t>i</a:t>
            </a:r>
          </a:p>
          <a:p>
            <a:pPr>
              <a:lnSpc>
                <a:spcPct val="90000"/>
              </a:lnSpc>
            </a:pPr>
            <a:r>
              <a:rPr lang="en-GB" altLang="en-US" dirty="0"/>
              <a:t>Treat </a:t>
            </a:r>
            <a:r>
              <a:rPr lang="en-GB" altLang="en-US" i="1" dirty="0"/>
              <a:t>f</a:t>
            </a:r>
            <a:r>
              <a:rPr lang="en-GB" altLang="en-US" sz="800" dirty="0"/>
              <a:t> </a:t>
            </a:r>
            <a:r>
              <a:rPr lang="en-GB" altLang="en-US" dirty="0"/>
              <a:t>(.) as an unknown function</a:t>
            </a:r>
          </a:p>
          <a:p>
            <a:pPr lvl="1">
              <a:lnSpc>
                <a:spcPct val="90000"/>
              </a:lnSpc>
            </a:pPr>
            <a:r>
              <a:rPr lang="en-GB" altLang="en-US" dirty="0"/>
              <a:t>GP prior</a:t>
            </a:r>
          </a:p>
          <a:p>
            <a:pPr lvl="1">
              <a:lnSpc>
                <a:spcPct val="90000"/>
              </a:lnSpc>
            </a:pPr>
            <a:r>
              <a:rPr lang="en-GB" altLang="en-US" dirty="0"/>
              <a:t>Observed without error</a:t>
            </a:r>
          </a:p>
          <a:p>
            <a:pPr lvl="1">
              <a:lnSpc>
                <a:spcPct val="90000"/>
              </a:lnSpc>
            </a:pPr>
            <a:r>
              <a:rPr lang="en-GB" altLang="en-US" dirty="0"/>
              <a:t>Posterior mean </a:t>
            </a:r>
            <a:r>
              <a:rPr lang="en-GB" altLang="en-US" dirty="0">
                <a:solidFill>
                  <a:srgbClr val="C00000"/>
                </a:solidFill>
              </a:rPr>
              <a:t>interpolates</a:t>
            </a:r>
            <a:r>
              <a:rPr lang="en-GB" altLang="en-US" dirty="0"/>
              <a:t> the data</a:t>
            </a:r>
          </a:p>
          <a:p>
            <a:pPr lvl="1">
              <a:lnSpc>
                <a:spcPct val="90000"/>
              </a:lnSpc>
            </a:pPr>
            <a:r>
              <a:rPr lang="en-GB" altLang="en-US" dirty="0"/>
              <a:t>Derive posterior distribution of integral</a:t>
            </a:r>
          </a:p>
          <a:p>
            <a:pPr>
              <a:lnSpc>
                <a:spcPct val="90000"/>
              </a:lnSpc>
            </a:pPr>
            <a:r>
              <a:rPr lang="en-GB" altLang="en-US" dirty="0"/>
              <a:t>Field of ‘probabilistic </a:t>
            </a:r>
            <a:r>
              <a:rPr lang="en-GB" altLang="en-US" dirty="0" err="1"/>
              <a:t>numerics</a:t>
            </a:r>
            <a:r>
              <a:rPr lang="en-GB" altLang="en-US" dirty="0"/>
              <a:t>’ has grown up around this kind of modelling</a:t>
            </a:r>
          </a:p>
        </p:txBody>
      </p:sp>
      <p:sp>
        <p:nvSpPr>
          <p:cNvPr id="2" name="Date Placeholder 1">
            <a:extLst>
              <a:ext uri="{FF2B5EF4-FFF2-40B4-BE49-F238E27FC236}">
                <a16:creationId xmlns:a16="http://schemas.microsoft.com/office/drawing/2014/main" id="{EC7743A9-FEB8-493A-AC84-105A19391785}"/>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E515E6ED-74B4-4069-960E-09D5466561F3}"/>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8A067662-3F6F-48A0-8E1A-9306E30F7263}"/>
              </a:ext>
            </a:extLst>
          </p:cNvPr>
          <p:cNvSpPr>
            <a:spLocks noGrp="1"/>
          </p:cNvSpPr>
          <p:nvPr>
            <p:ph type="sldNum" sz="quarter" idx="12"/>
          </p:nvPr>
        </p:nvSpPr>
        <p:spPr/>
        <p:txBody>
          <a:bodyPr/>
          <a:lstStyle/>
          <a:p>
            <a:fld id="{4B677D87-4A3F-42BC-B654-BDF7705231C5}" type="slidenum">
              <a:rPr lang="en-US" altLang="en-US" smtClean="0"/>
              <a:pPr/>
              <a:t>18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2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27">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2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BE7ADD6-255B-4EE6-B4E5-E05C37BD0EB2}"/>
              </a:ext>
            </a:extLst>
          </p:cNvPr>
          <p:cNvSpPr>
            <a:spLocks noGrp="1" noChangeArrowheads="1"/>
          </p:cNvSpPr>
          <p:nvPr>
            <p:ph type="title"/>
          </p:nvPr>
        </p:nvSpPr>
        <p:spPr>
          <a:xfrm>
            <a:off x="395288" y="274638"/>
            <a:ext cx="8229600" cy="850900"/>
          </a:xfrm>
        </p:spPr>
        <p:txBody>
          <a:bodyPr/>
          <a:lstStyle/>
          <a:p>
            <a:r>
              <a:rPr lang="en-GB" altLang="en-US"/>
              <a:t>Uncertainty analysis</a:t>
            </a:r>
          </a:p>
        </p:txBody>
      </p:sp>
      <p:sp>
        <p:nvSpPr>
          <p:cNvPr id="17411" name="Rectangle 3">
            <a:extLst>
              <a:ext uri="{FF2B5EF4-FFF2-40B4-BE49-F238E27FC236}">
                <a16:creationId xmlns:a16="http://schemas.microsoft.com/office/drawing/2014/main" id="{A7D4B8BD-B832-403E-8569-D9566C9FE38A}"/>
              </a:ext>
            </a:extLst>
          </p:cNvPr>
          <p:cNvSpPr>
            <a:spLocks noGrp="1" noChangeArrowheads="1"/>
          </p:cNvSpPr>
          <p:nvPr>
            <p:ph idx="1"/>
          </p:nvPr>
        </p:nvSpPr>
        <p:spPr>
          <a:xfrm>
            <a:off x="457200" y="1412875"/>
            <a:ext cx="8229600" cy="4713288"/>
          </a:xfrm>
        </p:spPr>
        <p:txBody>
          <a:bodyPr/>
          <a:lstStyle/>
          <a:p>
            <a:r>
              <a:rPr lang="en-GB" altLang="en-US" dirty="0"/>
              <a:t>That theory was a natural answer to another problem that arose</a:t>
            </a:r>
          </a:p>
          <a:p>
            <a:pPr lvl="1"/>
            <a:r>
              <a:rPr lang="en-GB" altLang="en-US" dirty="0"/>
              <a:t>We have a computer model (called a simulator) that produces output </a:t>
            </a:r>
            <a:r>
              <a:rPr lang="en-GB" altLang="en-US" i="1" dirty="0"/>
              <a:t>y</a:t>
            </a:r>
            <a:r>
              <a:rPr lang="en-GB" altLang="en-US" dirty="0"/>
              <a:t> = </a:t>
            </a:r>
            <a:r>
              <a:rPr lang="en-GB" altLang="en-US" i="1" dirty="0"/>
              <a:t>f</a:t>
            </a:r>
            <a:r>
              <a:rPr lang="en-GB" altLang="en-US" sz="800" dirty="0"/>
              <a:t> </a:t>
            </a:r>
            <a:r>
              <a:rPr lang="en-GB" altLang="en-US" i="1" dirty="0"/>
              <a:t>(</a:t>
            </a:r>
            <a:r>
              <a:rPr lang="en-GB" altLang="en-US" dirty="0"/>
              <a:t>x) when given input </a:t>
            </a:r>
            <a:r>
              <a:rPr lang="en-GB" altLang="en-US" i="1" dirty="0"/>
              <a:t>x</a:t>
            </a:r>
          </a:p>
          <a:p>
            <a:pPr lvl="1"/>
            <a:r>
              <a:rPr lang="en-GB" altLang="en-US" dirty="0"/>
              <a:t>But for a particular application we do not know </a:t>
            </a:r>
            <a:r>
              <a:rPr lang="en-GB" altLang="en-US" i="1" dirty="0"/>
              <a:t>x</a:t>
            </a:r>
            <a:r>
              <a:rPr lang="en-GB" altLang="en-US" dirty="0"/>
              <a:t> precisely</a:t>
            </a:r>
          </a:p>
          <a:p>
            <a:pPr lvl="1"/>
            <a:r>
              <a:rPr lang="en-GB" altLang="en-US" i="1" dirty="0"/>
              <a:t>X</a:t>
            </a:r>
            <a:r>
              <a:rPr lang="en-GB" altLang="en-US" dirty="0"/>
              <a:t>  is a random variable, and so therefore is </a:t>
            </a:r>
            <a:br>
              <a:rPr lang="en-GB" altLang="en-US" dirty="0"/>
            </a:br>
            <a:r>
              <a:rPr lang="en-GB" altLang="en-US" i="1" dirty="0"/>
              <a:t>Y</a:t>
            </a:r>
            <a:r>
              <a:rPr lang="en-GB" altLang="en-US" dirty="0"/>
              <a:t> = </a:t>
            </a:r>
            <a:r>
              <a:rPr lang="en-GB" altLang="en-US" i="1" dirty="0"/>
              <a:t>f</a:t>
            </a:r>
            <a:r>
              <a:rPr lang="en-GB" altLang="en-US" sz="800" dirty="0"/>
              <a:t> </a:t>
            </a:r>
            <a:r>
              <a:rPr lang="en-GB" altLang="en-US" dirty="0"/>
              <a:t>(</a:t>
            </a:r>
            <a:r>
              <a:rPr lang="en-GB" altLang="en-US" i="1" dirty="0"/>
              <a:t>X</a:t>
            </a:r>
            <a:r>
              <a:rPr lang="en-GB" altLang="en-US" sz="800" dirty="0"/>
              <a:t> </a:t>
            </a:r>
            <a:r>
              <a:rPr lang="en-GB" altLang="en-US" dirty="0"/>
              <a:t>)</a:t>
            </a:r>
          </a:p>
          <a:p>
            <a:pPr lvl="1"/>
            <a:r>
              <a:rPr lang="en-GB" altLang="en-US" dirty="0"/>
              <a:t>We are interested in the distribution of </a:t>
            </a:r>
            <a:r>
              <a:rPr lang="en-GB" altLang="en-US" i="1" dirty="0"/>
              <a:t>Y</a:t>
            </a:r>
          </a:p>
          <a:p>
            <a:pPr lvl="2"/>
            <a:r>
              <a:rPr lang="en-GB" altLang="en-US" dirty="0"/>
              <a:t>Called the uncertainty distribution</a:t>
            </a:r>
          </a:p>
          <a:p>
            <a:pPr lvl="1"/>
            <a:r>
              <a:rPr lang="en-GB" altLang="en-US" dirty="0"/>
              <a:t>In particular, E(</a:t>
            </a:r>
            <a:r>
              <a:rPr lang="en-GB" altLang="en-US" i="1" dirty="0"/>
              <a:t>Y</a:t>
            </a:r>
            <a:r>
              <a:rPr lang="en-GB" altLang="en-US" sz="800" dirty="0"/>
              <a:t> </a:t>
            </a:r>
            <a:r>
              <a:rPr lang="en-GB" altLang="en-US" dirty="0"/>
              <a:t>) is an integral</a:t>
            </a:r>
          </a:p>
        </p:txBody>
      </p:sp>
      <p:sp>
        <p:nvSpPr>
          <p:cNvPr id="4" name="Date Placeholder 3">
            <a:extLst>
              <a:ext uri="{FF2B5EF4-FFF2-40B4-BE49-F238E27FC236}">
                <a16:creationId xmlns:a16="http://schemas.microsoft.com/office/drawing/2014/main" id="{8B6D3C77-B810-4A58-AC8F-4B0780E2F667}"/>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67B5DF58-4F2F-4244-A3C3-1516F1B0D7ED}"/>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73BDDAD1-1687-4562-A17F-C2DE78A93571}"/>
              </a:ext>
            </a:extLst>
          </p:cNvPr>
          <p:cNvSpPr>
            <a:spLocks noGrp="1"/>
          </p:cNvSpPr>
          <p:nvPr>
            <p:ph type="sldNum" sz="quarter" idx="12"/>
          </p:nvPr>
        </p:nvSpPr>
        <p:spPr/>
        <p:txBody>
          <a:bodyPr/>
          <a:lstStyle/>
          <a:p>
            <a:fld id="{4B677D87-4A3F-42BC-B654-BDF7705231C5}"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486FAE2-3E8E-4329-BC83-084F2D446A85}"/>
              </a:ext>
            </a:extLst>
          </p:cNvPr>
          <p:cNvSpPr>
            <a:spLocks noGrp="1" noChangeArrowheads="1"/>
          </p:cNvSpPr>
          <p:nvPr>
            <p:ph type="title"/>
          </p:nvPr>
        </p:nvSpPr>
        <p:spPr/>
        <p:txBody>
          <a:bodyPr/>
          <a:lstStyle/>
          <a:p>
            <a:r>
              <a:rPr lang="en-GB" altLang="en-US"/>
              <a:t>Outline</a:t>
            </a:r>
          </a:p>
        </p:txBody>
      </p:sp>
      <p:sp>
        <p:nvSpPr>
          <p:cNvPr id="3075" name="Rectangle 3">
            <a:extLst>
              <a:ext uri="{FF2B5EF4-FFF2-40B4-BE49-F238E27FC236}">
                <a16:creationId xmlns:a16="http://schemas.microsoft.com/office/drawing/2014/main" id="{BE77A097-56AE-4360-BAE4-8911F71EDED7}"/>
              </a:ext>
            </a:extLst>
          </p:cNvPr>
          <p:cNvSpPr>
            <a:spLocks noGrp="1" noChangeArrowheads="1"/>
          </p:cNvSpPr>
          <p:nvPr>
            <p:ph type="body" idx="1"/>
          </p:nvPr>
        </p:nvSpPr>
        <p:spPr/>
        <p:txBody>
          <a:bodyPr/>
          <a:lstStyle/>
          <a:p>
            <a:r>
              <a:rPr lang="en-GB" altLang="en-US" dirty="0"/>
              <a:t>GPs in statistics and machine learning</a:t>
            </a:r>
          </a:p>
          <a:p>
            <a:r>
              <a:rPr lang="en-GB" altLang="en-US" dirty="0"/>
              <a:t>Regression</a:t>
            </a:r>
          </a:p>
          <a:p>
            <a:pPr lvl="1"/>
            <a:r>
              <a:rPr lang="en-GB" altLang="en-US" dirty="0"/>
              <a:t>Radiocarbon dating</a:t>
            </a:r>
          </a:p>
          <a:p>
            <a:pPr lvl="1"/>
            <a:r>
              <a:rPr lang="en-GB" altLang="en-US" dirty="0"/>
              <a:t>Spatial interpolation</a:t>
            </a:r>
          </a:p>
          <a:p>
            <a:r>
              <a:rPr lang="en-GB" altLang="en-US" dirty="0"/>
              <a:t>Uncertainty Quantification for computer models</a:t>
            </a:r>
          </a:p>
          <a:p>
            <a:pPr lvl="1"/>
            <a:r>
              <a:rPr lang="en-GB" altLang="en-US" dirty="0"/>
              <a:t>Emulators</a:t>
            </a:r>
          </a:p>
          <a:p>
            <a:pPr lvl="1"/>
            <a:r>
              <a:rPr lang="en-GB" altLang="en-US" dirty="0"/>
              <a:t>Model discrepancy</a:t>
            </a:r>
          </a:p>
          <a:p>
            <a:pPr lvl="1"/>
            <a:r>
              <a:rPr lang="en-GB" altLang="en-US" dirty="0"/>
              <a:t>Expert knowledge elicitation</a:t>
            </a:r>
          </a:p>
          <a:p>
            <a:r>
              <a:rPr lang="en-GB" altLang="en-US" dirty="0"/>
              <a:t>Doing science</a:t>
            </a:r>
          </a:p>
          <a:p>
            <a:pPr lvl="1"/>
            <a:r>
              <a:rPr lang="en-GB" altLang="en-US" dirty="0"/>
              <a:t>Model discrepancy revisited</a:t>
            </a:r>
          </a:p>
          <a:p>
            <a:pPr lvl="1"/>
            <a:r>
              <a:rPr lang="en-GB" altLang="en-US" dirty="0"/>
              <a:t>Bayes and subjectivity</a:t>
            </a:r>
          </a:p>
        </p:txBody>
      </p:sp>
      <p:sp>
        <p:nvSpPr>
          <p:cNvPr id="2" name="Date Placeholder 1">
            <a:extLst>
              <a:ext uri="{FF2B5EF4-FFF2-40B4-BE49-F238E27FC236}">
                <a16:creationId xmlns:a16="http://schemas.microsoft.com/office/drawing/2014/main" id="{939D6A58-B2E0-435D-9C9E-26A5FEDF7309}"/>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8F6749ED-E678-4271-8283-48D6F79291D4}"/>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5C5F3CD5-2D18-4EAC-A3EF-4380242E40EB}"/>
              </a:ext>
            </a:extLst>
          </p:cNvPr>
          <p:cNvSpPr>
            <a:spLocks noGrp="1"/>
          </p:cNvSpPr>
          <p:nvPr>
            <p:ph type="sldNum" sz="quarter" idx="12"/>
          </p:nvPr>
        </p:nvSpPr>
        <p:spPr/>
        <p:txBody>
          <a:bodyPr/>
          <a:lstStyle/>
          <a:p>
            <a:fld id="{4B677D87-4A3F-42BC-B654-BDF7705231C5}"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9F1EA56-532E-48A3-89E1-4359E0F8E100}"/>
              </a:ext>
            </a:extLst>
          </p:cNvPr>
          <p:cNvSpPr>
            <a:spLocks noGrp="1" noChangeArrowheads="1"/>
          </p:cNvSpPr>
          <p:nvPr>
            <p:ph type="title"/>
          </p:nvPr>
        </p:nvSpPr>
        <p:spPr/>
        <p:txBody>
          <a:bodyPr/>
          <a:lstStyle/>
          <a:p>
            <a:r>
              <a:rPr lang="en-GB" altLang="en-US" dirty="0"/>
              <a:t>Monte Carlo</a:t>
            </a:r>
          </a:p>
        </p:txBody>
      </p:sp>
      <p:sp>
        <p:nvSpPr>
          <p:cNvPr id="19459" name="Rectangle 3">
            <a:extLst>
              <a:ext uri="{FF2B5EF4-FFF2-40B4-BE49-F238E27FC236}">
                <a16:creationId xmlns:a16="http://schemas.microsoft.com/office/drawing/2014/main" id="{5FFAD27E-90CC-4928-88E8-E87AF4FEC194}"/>
              </a:ext>
            </a:extLst>
          </p:cNvPr>
          <p:cNvSpPr>
            <a:spLocks noGrp="1" noChangeArrowheads="1"/>
          </p:cNvSpPr>
          <p:nvPr>
            <p:ph type="body" idx="1"/>
          </p:nvPr>
        </p:nvSpPr>
        <p:spPr/>
        <p:txBody>
          <a:bodyPr/>
          <a:lstStyle/>
          <a:p>
            <a:r>
              <a:rPr lang="en-GB" altLang="en-US" dirty="0"/>
              <a:t>A simple solution </a:t>
            </a:r>
            <a:r>
              <a:rPr lang="en-GB" altLang="en-US" dirty="0">
                <a:solidFill>
                  <a:srgbClr val="C00000"/>
                </a:solidFill>
              </a:rPr>
              <a:t>in principle</a:t>
            </a:r>
          </a:p>
          <a:p>
            <a:pPr lvl="1"/>
            <a:r>
              <a:rPr lang="en-GB" altLang="en-US" dirty="0"/>
              <a:t>Sample values of </a:t>
            </a:r>
            <a:r>
              <a:rPr lang="en-GB" altLang="en-US" i="1" dirty="0"/>
              <a:t>x</a:t>
            </a:r>
            <a:r>
              <a:rPr lang="en-GB" altLang="en-US" dirty="0"/>
              <a:t>  from its distribution</a:t>
            </a:r>
          </a:p>
          <a:p>
            <a:pPr lvl="1"/>
            <a:r>
              <a:rPr lang="en-GB" altLang="en-US" dirty="0"/>
              <a:t>Run the model for all these values to produce sample values </a:t>
            </a:r>
            <a:r>
              <a:rPr lang="en-GB" altLang="en-US" i="1" dirty="0" err="1"/>
              <a:t>y</a:t>
            </a:r>
            <a:r>
              <a:rPr lang="en-GB" altLang="en-US" i="1" baseline="-25000" dirty="0" err="1"/>
              <a:t>i</a:t>
            </a:r>
            <a:r>
              <a:rPr lang="en-GB" altLang="en-US" dirty="0"/>
              <a:t> = </a:t>
            </a:r>
            <a:r>
              <a:rPr lang="en-GB" altLang="en-US" i="1" dirty="0"/>
              <a:t>f</a:t>
            </a:r>
            <a:r>
              <a:rPr lang="en-GB" altLang="en-US" sz="1400" dirty="0"/>
              <a:t> </a:t>
            </a:r>
            <a:r>
              <a:rPr lang="en-GB" altLang="en-US" dirty="0"/>
              <a:t>(</a:t>
            </a:r>
            <a:r>
              <a:rPr lang="en-GB" altLang="en-US" i="1" dirty="0"/>
              <a:t>x</a:t>
            </a:r>
            <a:r>
              <a:rPr lang="en-GB" altLang="en-US" i="1" baseline="-25000" dirty="0"/>
              <a:t>i</a:t>
            </a:r>
            <a:r>
              <a:rPr lang="en-GB" altLang="en-US" dirty="0"/>
              <a:t>)</a:t>
            </a:r>
          </a:p>
          <a:p>
            <a:pPr lvl="1"/>
            <a:r>
              <a:rPr lang="en-GB" altLang="en-US" dirty="0"/>
              <a:t>These are a sample from the uncertainty distribution of </a:t>
            </a:r>
            <a:r>
              <a:rPr lang="en-GB" altLang="en-US" i="1" dirty="0"/>
              <a:t>Y</a:t>
            </a:r>
          </a:p>
          <a:p>
            <a:r>
              <a:rPr lang="en-GB" altLang="en-US" dirty="0"/>
              <a:t>Neat but </a:t>
            </a:r>
            <a:r>
              <a:rPr lang="en-GB" altLang="en-US" dirty="0">
                <a:solidFill>
                  <a:srgbClr val="C00000"/>
                </a:solidFill>
              </a:rPr>
              <a:t>impractical</a:t>
            </a:r>
            <a:r>
              <a:rPr lang="en-GB" altLang="en-US" dirty="0"/>
              <a:t> if each run of the model takes minutes, hours or even days</a:t>
            </a:r>
          </a:p>
          <a:p>
            <a:pPr lvl="1"/>
            <a:r>
              <a:rPr lang="en-GB" altLang="en-US" dirty="0"/>
              <a:t>We can then only make a small number of runs</a:t>
            </a:r>
          </a:p>
        </p:txBody>
      </p:sp>
      <p:sp>
        <p:nvSpPr>
          <p:cNvPr id="2" name="Date Placeholder 1">
            <a:extLst>
              <a:ext uri="{FF2B5EF4-FFF2-40B4-BE49-F238E27FC236}">
                <a16:creationId xmlns:a16="http://schemas.microsoft.com/office/drawing/2014/main" id="{A699D2BF-C9C6-4AB4-BFBA-B00102BE0537}"/>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493D0179-BEB0-46DB-AB9B-B034B3DA6B66}"/>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A7331B8F-C39E-4B31-B51A-C53DC32F602A}"/>
              </a:ext>
            </a:extLst>
          </p:cNvPr>
          <p:cNvSpPr>
            <a:spLocks noGrp="1"/>
          </p:cNvSpPr>
          <p:nvPr>
            <p:ph type="sldNum" sz="quarter" idx="12"/>
          </p:nvPr>
        </p:nvSpPr>
        <p:spPr/>
        <p:txBody>
          <a:bodyPr/>
          <a:lstStyle/>
          <a:p>
            <a:fld id="{4B677D87-4A3F-42BC-B654-BDF7705231C5}"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14F498B-46F0-4364-A4AB-9D5DC8119B66}"/>
              </a:ext>
            </a:extLst>
          </p:cNvPr>
          <p:cNvSpPr>
            <a:spLocks noGrp="1" noChangeArrowheads="1"/>
          </p:cNvSpPr>
          <p:nvPr>
            <p:ph type="title"/>
          </p:nvPr>
        </p:nvSpPr>
        <p:spPr/>
        <p:txBody>
          <a:bodyPr/>
          <a:lstStyle/>
          <a:p>
            <a:r>
              <a:rPr lang="en-GB" altLang="en-US"/>
              <a:t>GP solution</a:t>
            </a:r>
          </a:p>
        </p:txBody>
      </p:sp>
      <p:sp>
        <p:nvSpPr>
          <p:cNvPr id="18435" name="Rectangle 3">
            <a:extLst>
              <a:ext uri="{FF2B5EF4-FFF2-40B4-BE49-F238E27FC236}">
                <a16:creationId xmlns:a16="http://schemas.microsoft.com/office/drawing/2014/main" id="{C209FE17-2C38-4E42-B81C-D38356796436}"/>
              </a:ext>
            </a:extLst>
          </p:cNvPr>
          <p:cNvSpPr>
            <a:spLocks noGrp="1" noChangeArrowheads="1"/>
          </p:cNvSpPr>
          <p:nvPr>
            <p:ph type="body" idx="1"/>
          </p:nvPr>
        </p:nvSpPr>
        <p:spPr/>
        <p:txBody>
          <a:bodyPr/>
          <a:lstStyle/>
          <a:p>
            <a:r>
              <a:rPr lang="en-GB" altLang="en-US" dirty="0"/>
              <a:t>Treat </a:t>
            </a:r>
            <a:r>
              <a:rPr lang="en-GB" altLang="en-US" i="1" dirty="0"/>
              <a:t>f</a:t>
            </a:r>
            <a:r>
              <a:rPr lang="en-GB" altLang="en-US" sz="1600" dirty="0"/>
              <a:t> </a:t>
            </a:r>
            <a:r>
              <a:rPr lang="en-GB" altLang="en-US" dirty="0"/>
              <a:t>(.) as an unknown function with GP prior distribution</a:t>
            </a:r>
          </a:p>
          <a:p>
            <a:r>
              <a:rPr lang="en-GB" altLang="en-US" dirty="0"/>
              <a:t>Training set of runs </a:t>
            </a:r>
          </a:p>
          <a:p>
            <a:pPr lvl="1"/>
            <a:r>
              <a:rPr lang="en-GB" altLang="en-US" dirty="0"/>
              <a:t>Observations without error</a:t>
            </a:r>
          </a:p>
          <a:p>
            <a:pPr lvl="1"/>
            <a:r>
              <a:rPr lang="en-GB" altLang="en-US" dirty="0"/>
              <a:t>Derive posterior GP distribution for </a:t>
            </a:r>
            <a:r>
              <a:rPr lang="en-GB" altLang="en-US" i="1" dirty="0"/>
              <a:t>f</a:t>
            </a:r>
            <a:r>
              <a:rPr lang="en-GB" altLang="en-US" sz="800" i="1" dirty="0"/>
              <a:t> </a:t>
            </a:r>
            <a:r>
              <a:rPr lang="en-GB" altLang="en-US" dirty="0"/>
              <a:t>(.)</a:t>
            </a:r>
          </a:p>
          <a:p>
            <a:r>
              <a:rPr lang="en-GB" altLang="en-US" dirty="0"/>
              <a:t>Make inference about the uncertainty distribution</a:t>
            </a:r>
          </a:p>
          <a:p>
            <a:pPr lvl="1"/>
            <a:r>
              <a:rPr lang="en-GB" altLang="en-US" dirty="0"/>
              <a:t>E.g. The mean of </a:t>
            </a:r>
            <a:r>
              <a:rPr lang="en-GB" altLang="en-US" i="1" dirty="0"/>
              <a:t>Y </a:t>
            </a:r>
            <a:r>
              <a:rPr lang="en-GB" altLang="en-US" dirty="0"/>
              <a:t> is the integral of </a:t>
            </a:r>
            <a:r>
              <a:rPr lang="en-GB" altLang="en-US" i="1" dirty="0"/>
              <a:t>f</a:t>
            </a:r>
            <a:r>
              <a:rPr lang="en-GB" altLang="en-US" sz="1400" dirty="0"/>
              <a:t> </a:t>
            </a:r>
            <a:r>
              <a:rPr lang="en-GB" altLang="en-US" dirty="0"/>
              <a:t>(</a:t>
            </a:r>
            <a:r>
              <a:rPr lang="en-GB" altLang="en-US" i="1" dirty="0"/>
              <a:t>x</a:t>
            </a:r>
            <a:r>
              <a:rPr lang="en-GB" altLang="en-US" sz="800" i="1" dirty="0"/>
              <a:t> </a:t>
            </a:r>
            <a:r>
              <a:rPr lang="en-GB" altLang="en-US" dirty="0"/>
              <a:t>) with respect to the distribution of </a:t>
            </a:r>
            <a:r>
              <a:rPr lang="en-GB" altLang="en-US" i="1" dirty="0"/>
              <a:t>X</a:t>
            </a:r>
          </a:p>
          <a:p>
            <a:pPr lvl="1"/>
            <a:r>
              <a:rPr lang="en-GB" altLang="en-US" dirty="0"/>
              <a:t>Use Bayesian quadrature theory</a:t>
            </a:r>
          </a:p>
        </p:txBody>
      </p:sp>
      <p:sp>
        <p:nvSpPr>
          <p:cNvPr id="2" name="Date Placeholder 1">
            <a:extLst>
              <a:ext uri="{FF2B5EF4-FFF2-40B4-BE49-F238E27FC236}">
                <a16:creationId xmlns:a16="http://schemas.microsoft.com/office/drawing/2014/main" id="{427F3146-D412-4981-8C97-BCFAA1FCC86F}"/>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CFE315CA-135D-4DCC-A96B-7458DEAFBCD4}"/>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37A8B6A1-1F59-46A0-858E-D562FCC6A310}"/>
              </a:ext>
            </a:extLst>
          </p:cNvPr>
          <p:cNvSpPr>
            <a:spLocks noGrp="1"/>
          </p:cNvSpPr>
          <p:nvPr>
            <p:ph type="sldNum" sz="quarter" idx="12"/>
          </p:nvPr>
        </p:nvSpPr>
        <p:spPr/>
        <p:txBody>
          <a:bodyPr/>
          <a:lstStyle/>
          <a:p>
            <a:fld id="{4B677D87-4A3F-42BC-B654-BDF7705231C5}" type="slidenum">
              <a:rPr lang="en-US" altLang="en-US" smtClean="0"/>
              <a:pPr/>
              <a:t>21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3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863F31B-8219-4273-85B9-A3A24A4EE4D3}"/>
              </a:ext>
            </a:extLst>
          </p:cNvPr>
          <p:cNvSpPr>
            <a:spLocks noGrp="1" noChangeArrowheads="1"/>
          </p:cNvSpPr>
          <p:nvPr>
            <p:ph type="title"/>
          </p:nvPr>
        </p:nvSpPr>
        <p:spPr/>
        <p:txBody>
          <a:bodyPr/>
          <a:lstStyle/>
          <a:p>
            <a:r>
              <a:rPr lang="en-GB" altLang="en-US" dirty="0"/>
              <a:t>UQ</a:t>
            </a:r>
          </a:p>
        </p:txBody>
      </p:sp>
      <p:sp>
        <p:nvSpPr>
          <p:cNvPr id="20483" name="Rectangle 3">
            <a:extLst>
              <a:ext uri="{FF2B5EF4-FFF2-40B4-BE49-F238E27FC236}">
                <a16:creationId xmlns:a16="http://schemas.microsoft.com/office/drawing/2014/main" id="{10A8AD8D-BB22-4644-AE85-48B395F2CF5A}"/>
              </a:ext>
            </a:extLst>
          </p:cNvPr>
          <p:cNvSpPr>
            <a:spLocks noGrp="1" noChangeArrowheads="1"/>
          </p:cNvSpPr>
          <p:nvPr>
            <p:ph type="body" idx="1"/>
          </p:nvPr>
        </p:nvSpPr>
        <p:spPr/>
        <p:txBody>
          <a:bodyPr/>
          <a:lstStyle/>
          <a:p>
            <a:pPr>
              <a:lnSpc>
                <a:spcPct val="90000"/>
              </a:lnSpc>
            </a:pPr>
            <a:r>
              <a:rPr lang="en-GB" altLang="en-US" dirty="0"/>
              <a:t>The engineering and applied maths community named this Uncertainty Quantification</a:t>
            </a:r>
          </a:p>
          <a:p>
            <a:pPr lvl="1">
              <a:lnSpc>
                <a:spcPct val="90000"/>
              </a:lnSpc>
            </a:pPr>
            <a:r>
              <a:rPr lang="en-GB" altLang="en-US" dirty="0"/>
              <a:t>Terrible term but it has stuck!</a:t>
            </a:r>
          </a:p>
          <a:p>
            <a:pPr lvl="1">
              <a:lnSpc>
                <a:spcPct val="90000"/>
              </a:lnSpc>
            </a:pPr>
            <a:r>
              <a:rPr lang="en-GB" altLang="en-US" dirty="0"/>
              <a:t>Grown into a big research field</a:t>
            </a:r>
          </a:p>
          <a:p>
            <a:pPr>
              <a:lnSpc>
                <a:spcPct val="90000"/>
              </a:lnSpc>
            </a:pPr>
            <a:r>
              <a:rPr lang="en-GB" altLang="en-US" dirty="0"/>
              <a:t>Basic idea</a:t>
            </a:r>
          </a:p>
          <a:p>
            <a:pPr lvl="1">
              <a:lnSpc>
                <a:spcPct val="90000"/>
              </a:lnSpc>
            </a:pPr>
            <a:r>
              <a:rPr lang="en-GB" altLang="en-US" dirty="0"/>
              <a:t>Use training set of runs to build a fast approximation of the simulator – a </a:t>
            </a:r>
            <a:r>
              <a:rPr lang="en-GB" altLang="en-US" dirty="0">
                <a:solidFill>
                  <a:srgbClr val="C00000"/>
                </a:solidFill>
              </a:rPr>
              <a:t>surrogate</a:t>
            </a:r>
            <a:r>
              <a:rPr lang="en-GB" altLang="en-US" i="1" dirty="0"/>
              <a:t> </a:t>
            </a:r>
            <a:r>
              <a:rPr lang="en-GB" altLang="en-US" dirty="0"/>
              <a:t>model</a:t>
            </a:r>
          </a:p>
          <a:p>
            <a:pPr lvl="1">
              <a:lnSpc>
                <a:spcPct val="90000"/>
              </a:lnSpc>
            </a:pPr>
            <a:r>
              <a:rPr lang="en-GB" altLang="en-US" dirty="0"/>
              <a:t>Propagate uncertainty in </a:t>
            </a:r>
            <a:r>
              <a:rPr lang="en-GB" altLang="en-US" i="1" dirty="0"/>
              <a:t>X</a:t>
            </a:r>
            <a:r>
              <a:rPr lang="en-GB" altLang="en-US" dirty="0"/>
              <a:t> through the surrogate to approximate the uncertainty distribution of </a:t>
            </a:r>
            <a:r>
              <a:rPr lang="en-GB" altLang="en-US" i="1" dirty="0"/>
              <a:t>Y</a:t>
            </a:r>
            <a:endParaRPr lang="en-GB" altLang="en-US" dirty="0"/>
          </a:p>
          <a:p>
            <a:pPr>
              <a:lnSpc>
                <a:spcPct val="90000"/>
              </a:lnSpc>
            </a:pPr>
            <a:r>
              <a:rPr lang="en-GB" altLang="en-US" dirty="0"/>
              <a:t>The GP mean function is a popular surrogate</a:t>
            </a:r>
          </a:p>
          <a:p>
            <a:pPr lvl="1">
              <a:lnSpc>
                <a:spcPct val="90000"/>
              </a:lnSpc>
            </a:pPr>
            <a:r>
              <a:rPr lang="en-GB" altLang="en-US" dirty="0"/>
              <a:t>Can approximate the simulator output accurately from a relatively small training set</a:t>
            </a:r>
          </a:p>
        </p:txBody>
      </p:sp>
      <p:sp>
        <p:nvSpPr>
          <p:cNvPr id="2" name="Date Placeholder 1">
            <a:extLst>
              <a:ext uri="{FF2B5EF4-FFF2-40B4-BE49-F238E27FC236}">
                <a16:creationId xmlns:a16="http://schemas.microsoft.com/office/drawing/2014/main" id="{6922EADF-2E8C-4D00-850D-9C6598D8C567}"/>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1BF6EF07-28C9-45E2-8F48-254BE04701D2}"/>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E0659481-8F56-42C9-958B-AB3FCF70D01B}"/>
              </a:ext>
            </a:extLst>
          </p:cNvPr>
          <p:cNvSpPr>
            <a:spLocks noGrp="1"/>
          </p:cNvSpPr>
          <p:nvPr>
            <p:ph type="sldNum" sz="quarter" idx="12"/>
          </p:nvPr>
        </p:nvSpPr>
        <p:spPr/>
        <p:txBody>
          <a:bodyPr/>
          <a:lstStyle/>
          <a:p>
            <a:fld id="{4B677D87-4A3F-42BC-B654-BDF7705231C5}" type="slidenum">
              <a:rPr lang="en-US" altLang="en-US" smtClean="0"/>
              <a:pPr/>
              <a:t>22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C4FB4-36BC-4220-9E4C-A2DCBE5B1192}"/>
              </a:ext>
            </a:extLst>
          </p:cNvPr>
          <p:cNvSpPr>
            <a:spLocks noGrp="1"/>
          </p:cNvSpPr>
          <p:nvPr>
            <p:ph type="title"/>
          </p:nvPr>
        </p:nvSpPr>
        <p:spPr/>
        <p:txBody>
          <a:bodyPr/>
          <a:lstStyle/>
          <a:p>
            <a:r>
              <a:rPr lang="en-GB" dirty="0"/>
              <a:t>But there’s more uncertainty</a:t>
            </a:r>
          </a:p>
        </p:txBody>
      </p:sp>
      <p:sp>
        <p:nvSpPr>
          <p:cNvPr id="3" name="Content Placeholder 2">
            <a:extLst>
              <a:ext uri="{FF2B5EF4-FFF2-40B4-BE49-F238E27FC236}">
                <a16:creationId xmlns:a16="http://schemas.microsoft.com/office/drawing/2014/main" id="{BD5BFC1B-38D0-4997-B057-39752AF15901}"/>
              </a:ext>
            </a:extLst>
          </p:cNvPr>
          <p:cNvSpPr>
            <a:spLocks noGrp="1"/>
          </p:cNvSpPr>
          <p:nvPr>
            <p:ph idx="1"/>
          </p:nvPr>
        </p:nvSpPr>
        <p:spPr/>
        <p:txBody>
          <a:bodyPr/>
          <a:lstStyle/>
          <a:p>
            <a:r>
              <a:rPr lang="en-GB" dirty="0">
                <a:solidFill>
                  <a:srgbClr val="C00000"/>
                </a:solidFill>
              </a:rPr>
              <a:t>Code uncertainty</a:t>
            </a:r>
          </a:p>
          <a:p>
            <a:pPr lvl="1"/>
            <a:r>
              <a:rPr lang="en-GB" dirty="0"/>
              <a:t>Uncertainty of approximation due to use of surrogate</a:t>
            </a:r>
          </a:p>
          <a:p>
            <a:r>
              <a:rPr lang="en-GB" dirty="0">
                <a:solidFill>
                  <a:srgbClr val="C00000"/>
                </a:solidFill>
              </a:rPr>
              <a:t>Model uncertainty</a:t>
            </a:r>
          </a:p>
          <a:p>
            <a:pPr lvl="1"/>
            <a:r>
              <a:rPr lang="en-GB" dirty="0"/>
              <a:t>Uncertainty about the real world phenomenon being simulated, because the simulator itself is an approximation</a:t>
            </a:r>
          </a:p>
          <a:p>
            <a:r>
              <a:rPr lang="en-GB" dirty="0">
                <a:solidFill>
                  <a:srgbClr val="C00000"/>
                </a:solidFill>
              </a:rPr>
              <a:t>Input distribution uncertainty</a:t>
            </a:r>
          </a:p>
          <a:p>
            <a:pPr lvl="1"/>
            <a:r>
              <a:rPr lang="en-GB" dirty="0"/>
              <a:t>Uncertainty because the distribution of </a:t>
            </a:r>
            <a:r>
              <a:rPr lang="en-GB" i="1" dirty="0"/>
              <a:t>X</a:t>
            </a:r>
            <a:r>
              <a:rPr lang="en-GB" dirty="0"/>
              <a:t> is treated in UQ as given, whereas in practice it’s an imperfect estimate</a:t>
            </a:r>
          </a:p>
        </p:txBody>
      </p:sp>
      <p:sp>
        <p:nvSpPr>
          <p:cNvPr id="4" name="Date Placeholder 3">
            <a:extLst>
              <a:ext uri="{FF2B5EF4-FFF2-40B4-BE49-F238E27FC236}">
                <a16:creationId xmlns:a16="http://schemas.microsoft.com/office/drawing/2014/main" id="{6E2EA044-71A9-4FED-963E-746FA34AE25F}"/>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128D9072-D581-4465-9088-C5009908A84A}"/>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78C6668A-3603-4FC4-BBC8-64100D643410}"/>
              </a:ext>
            </a:extLst>
          </p:cNvPr>
          <p:cNvSpPr>
            <a:spLocks noGrp="1"/>
          </p:cNvSpPr>
          <p:nvPr>
            <p:ph type="sldNum" sz="quarter" idx="12"/>
          </p:nvPr>
        </p:nvSpPr>
        <p:spPr/>
        <p:txBody>
          <a:bodyPr/>
          <a:lstStyle/>
          <a:p>
            <a:fld id="{4B677D87-4A3F-42BC-B654-BDF7705231C5}" type="slidenum">
              <a:rPr lang="en-US" altLang="en-US" smtClean="0"/>
              <a:pPr/>
              <a:t>23</a:t>
            </a:fld>
            <a:endParaRPr lang="en-US" altLang="en-US"/>
          </a:p>
        </p:txBody>
      </p:sp>
    </p:spTree>
    <p:extLst>
      <p:ext uri="{BB962C8B-B14F-4D97-AF65-F5344CB8AC3E}">
        <p14:creationId xmlns:p14="http://schemas.microsoft.com/office/powerpoint/2010/main" val="222313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B3F3-6827-4F06-9C61-653D1350483A}"/>
              </a:ext>
            </a:extLst>
          </p:cNvPr>
          <p:cNvSpPr>
            <a:spLocks noGrp="1"/>
          </p:cNvSpPr>
          <p:nvPr>
            <p:ph type="title"/>
          </p:nvPr>
        </p:nvSpPr>
        <p:spPr/>
        <p:txBody>
          <a:bodyPr/>
          <a:lstStyle/>
          <a:p>
            <a:r>
              <a:rPr lang="en-GB" dirty="0"/>
              <a:t>Code uncertainty</a:t>
            </a:r>
          </a:p>
        </p:txBody>
      </p:sp>
      <p:sp>
        <p:nvSpPr>
          <p:cNvPr id="3" name="Content Placeholder 2">
            <a:extLst>
              <a:ext uri="{FF2B5EF4-FFF2-40B4-BE49-F238E27FC236}">
                <a16:creationId xmlns:a16="http://schemas.microsoft.com/office/drawing/2014/main" id="{95EB5D45-935E-4F62-8CD9-CDFC460353C7}"/>
              </a:ext>
            </a:extLst>
          </p:cNvPr>
          <p:cNvSpPr>
            <a:spLocks noGrp="1"/>
          </p:cNvSpPr>
          <p:nvPr>
            <p:ph idx="1"/>
          </p:nvPr>
        </p:nvSpPr>
        <p:spPr/>
        <p:txBody>
          <a:bodyPr/>
          <a:lstStyle/>
          <a:p>
            <a:r>
              <a:rPr lang="en-GB" dirty="0"/>
              <a:t>The GP has this covered automatically!</a:t>
            </a:r>
          </a:p>
          <a:p>
            <a:pPr lvl="1"/>
            <a:r>
              <a:rPr lang="en-GB" dirty="0"/>
              <a:t>It’s </a:t>
            </a:r>
            <a:r>
              <a:rPr lang="en-GB" dirty="0">
                <a:solidFill>
                  <a:srgbClr val="C00000"/>
                </a:solidFill>
              </a:rPr>
              <a:t>more</a:t>
            </a:r>
            <a:r>
              <a:rPr lang="en-GB" dirty="0"/>
              <a:t> than a surrogate</a:t>
            </a:r>
          </a:p>
          <a:p>
            <a:pPr lvl="1"/>
            <a:r>
              <a:rPr lang="en-GB" dirty="0"/>
              <a:t>Full probability distribution for </a:t>
            </a:r>
            <a:r>
              <a:rPr lang="en-GB" i="1" dirty="0"/>
              <a:t>f</a:t>
            </a:r>
            <a:r>
              <a:rPr lang="en-GB" sz="800" i="1" dirty="0"/>
              <a:t> </a:t>
            </a:r>
            <a:r>
              <a:rPr lang="en-GB" dirty="0"/>
              <a:t>(.)</a:t>
            </a:r>
          </a:p>
          <a:p>
            <a:r>
              <a:rPr lang="en-GB" dirty="0"/>
              <a:t>I call the GP an </a:t>
            </a:r>
            <a:r>
              <a:rPr lang="en-GB" dirty="0">
                <a:solidFill>
                  <a:srgbClr val="C00000"/>
                </a:solidFill>
              </a:rPr>
              <a:t>emulator</a:t>
            </a:r>
          </a:p>
          <a:p>
            <a:pPr lvl="1"/>
            <a:r>
              <a:rPr lang="en-GB" dirty="0"/>
              <a:t>A surrogate gives an estimate/approximation for </a:t>
            </a:r>
            <a:r>
              <a:rPr lang="en-GB" i="1" dirty="0"/>
              <a:t>E</a:t>
            </a:r>
            <a:r>
              <a:rPr lang="en-GB" dirty="0"/>
              <a:t>(</a:t>
            </a:r>
            <a:r>
              <a:rPr lang="en-GB" i="1" dirty="0"/>
              <a:t>Y</a:t>
            </a:r>
            <a:r>
              <a:rPr lang="en-GB" dirty="0"/>
              <a:t>)</a:t>
            </a:r>
          </a:p>
          <a:p>
            <a:pPr lvl="1"/>
            <a:r>
              <a:rPr lang="en-GB" dirty="0"/>
              <a:t>An emulator expresses uncertainty around the estimate</a:t>
            </a:r>
          </a:p>
          <a:p>
            <a:r>
              <a:rPr lang="en-GB" dirty="0"/>
              <a:t>Any surrogate that also has a credible expression of uncertainty can be an emulator</a:t>
            </a:r>
          </a:p>
          <a:p>
            <a:pPr lvl="1"/>
            <a:r>
              <a:rPr lang="en-GB" dirty="0"/>
              <a:t>But I’m not aware of any others</a:t>
            </a:r>
          </a:p>
          <a:p>
            <a:r>
              <a:rPr lang="en-GB" dirty="0"/>
              <a:t>But the word ‘emulator’ has been misappropriated</a:t>
            </a:r>
          </a:p>
          <a:p>
            <a:pPr lvl="1"/>
            <a:r>
              <a:rPr lang="en-GB" dirty="0"/>
              <a:t>And is widely used for more or less any surrogate</a:t>
            </a:r>
          </a:p>
        </p:txBody>
      </p:sp>
      <p:sp>
        <p:nvSpPr>
          <p:cNvPr id="4" name="Date Placeholder 3">
            <a:extLst>
              <a:ext uri="{FF2B5EF4-FFF2-40B4-BE49-F238E27FC236}">
                <a16:creationId xmlns:a16="http://schemas.microsoft.com/office/drawing/2014/main" id="{1434B03A-0A55-48DE-B207-6538C5C3E946}"/>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3F366ECD-98B6-4C6E-8D3E-085A73FA1136}"/>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324373A1-0A8A-4601-B913-0F0E6B969665}"/>
              </a:ext>
            </a:extLst>
          </p:cNvPr>
          <p:cNvSpPr>
            <a:spLocks noGrp="1"/>
          </p:cNvSpPr>
          <p:nvPr>
            <p:ph type="sldNum" sz="quarter" idx="12"/>
          </p:nvPr>
        </p:nvSpPr>
        <p:spPr/>
        <p:txBody>
          <a:bodyPr/>
          <a:lstStyle/>
          <a:p>
            <a:fld id="{4B677D87-4A3F-42BC-B654-BDF7705231C5}" type="slidenum">
              <a:rPr lang="en-US" altLang="en-US" smtClean="0"/>
              <a:pPr/>
              <a:t>24</a:t>
            </a:fld>
            <a:endParaRPr lang="en-US" altLang="en-US"/>
          </a:p>
        </p:txBody>
      </p:sp>
    </p:spTree>
    <p:extLst>
      <p:ext uri="{BB962C8B-B14F-4D97-AF65-F5344CB8AC3E}">
        <p14:creationId xmlns:p14="http://schemas.microsoft.com/office/powerpoint/2010/main" val="63016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BD6F-436B-4948-B5C6-0A03D24B412E}"/>
              </a:ext>
            </a:extLst>
          </p:cNvPr>
          <p:cNvSpPr>
            <a:spLocks noGrp="1"/>
          </p:cNvSpPr>
          <p:nvPr>
            <p:ph type="title"/>
          </p:nvPr>
        </p:nvSpPr>
        <p:spPr/>
        <p:txBody>
          <a:bodyPr/>
          <a:lstStyle/>
          <a:p>
            <a:r>
              <a:rPr lang="en-GB" dirty="0"/>
              <a:t>Model uncertainty</a:t>
            </a:r>
          </a:p>
        </p:txBody>
      </p:sp>
      <p:sp>
        <p:nvSpPr>
          <p:cNvPr id="3" name="Content Placeholder 2">
            <a:extLst>
              <a:ext uri="{FF2B5EF4-FFF2-40B4-BE49-F238E27FC236}">
                <a16:creationId xmlns:a16="http://schemas.microsoft.com/office/drawing/2014/main" id="{68C50058-63C4-46EC-8832-2D3971AC1C62}"/>
              </a:ext>
            </a:extLst>
          </p:cNvPr>
          <p:cNvSpPr>
            <a:spLocks noGrp="1"/>
          </p:cNvSpPr>
          <p:nvPr>
            <p:ph idx="1"/>
          </p:nvPr>
        </p:nvSpPr>
        <p:spPr/>
        <p:txBody>
          <a:bodyPr/>
          <a:lstStyle/>
          <a:p>
            <a:r>
              <a:rPr lang="en-GB" dirty="0">
                <a:solidFill>
                  <a:srgbClr val="C00000"/>
                </a:solidFill>
              </a:rPr>
              <a:t>All models are wrong</a:t>
            </a:r>
          </a:p>
          <a:p>
            <a:pPr lvl="1"/>
            <a:r>
              <a:rPr lang="en-GB" dirty="0"/>
              <a:t>Even when given the true/optimal inputs </a:t>
            </a:r>
            <a:r>
              <a:rPr lang="en-GB" i="1" dirty="0"/>
              <a:t>x</a:t>
            </a:r>
            <a:r>
              <a:rPr lang="en-GB" dirty="0"/>
              <a:t>, </a:t>
            </a:r>
            <a:r>
              <a:rPr lang="en-GB" i="1" dirty="0"/>
              <a:t>f</a:t>
            </a:r>
            <a:r>
              <a:rPr lang="en-GB" sz="800" i="1" dirty="0"/>
              <a:t> </a:t>
            </a:r>
            <a:r>
              <a:rPr lang="en-GB" dirty="0"/>
              <a:t>(</a:t>
            </a:r>
            <a:r>
              <a:rPr lang="en-GB" i="1" dirty="0"/>
              <a:t>x</a:t>
            </a:r>
            <a:r>
              <a:rPr lang="en-GB" dirty="0"/>
              <a:t>) will not equal the reality, </a:t>
            </a:r>
            <a:r>
              <a:rPr lang="en-GB" i="1" dirty="0"/>
              <a:t>z</a:t>
            </a:r>
            <a:r>
              <a:rPr lang="en-GB" dirty="0"/>
              <a:t>, that is being simulated</a:t>
            </a:r>
          </a:p>
          <a:p>
            <a:pPr lvl="1"/>
            <a:r>
              <a:rPr lang="en-GB" dirty="0"/>
              <a:t>The difference is called </a:t>
            </a:r>
            <a:r>
              <a:rPr lang="en-GB" dirty="0">
                <a:solidFill>
                  <a:srgbClr val="C00000"/>
                </a:solidFill>
              </a:rPr>
              <a:t>model discrepancy </a:t>
            </a:r>
            <a:r>
              <a:rPr lang="en-GB" dirty="0"/>
              <a:t>or model error</a:t>
            </a:r>
          </a:p>
          <a:p>
            <a:r>
              <a:rPr lang="en-GB" dirty="0"/>
              <a:t>We can hope to learn about model discrepancy if we can observe reality</a:t>
            </a:r>
          </a:p>
          <a:p>
            <a:pPr lvl="1"/>
            <a:r>
              <a:rPr lang="en-GB" dirty="0"/>
              <a:t>Although there will inevitably also be observation error</a:t>
            </a:r>
          </a:p>
          <a:p>
            <a:r>
              <a:rPr lang="en-GB" dirty="0"/>
              <a:t>How do we model this?</a:t>
            </a:r>
          </a:p>
        </p:txBody>
      </p:sp>
      <p:sp>
        <p:nvSpPr>
          <p:cNvPr id="4" name="Date Placeholder 3">
            <a:extLst>
              <a:ext uri="{FF2B5EF4-FFF2-40B4-BE49-F238E27FC236}">
                <a16:creationId xmlns:a16="http://schemas.microsoft.com/office/drawing/2014/main" id="{73365ACB-57E4-48BA-874F-5D18FE459B14}"/>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837B98CA-43BD-4708-B8E9-70ADA236B485}"/>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8C0DF28A-770B-4046-BD83-37B9558BFAD9}"/>
              </a:ext>
            </a:extLst>
          </p:cNvPr>
          <p:cNvSpPr>
            <a:spLocks noGrp="1"/>
          </p:cNvSpPr>
          <p:nvPr>
            <p:ph type="sldNum" sz="quarter" idx="12"/>
          </p:nvPr>
        </p:nvSpPr>
        <p:spPr/>
        <p:txBody>
          <a:bodyPr/>
          <a:lstStyle/>
          <a:p>
            <a:fld id="{4B677D87-4A3F-42BC-B654-BDF7705231C5}" type="slidenum">
              <a:rPr lang="en-US" altLang="en-US" smtClean="0"/>
              <a:pPr/>
              <a:t>25</a:t>
            </a:fld>
            <a:endParaRPr lang="en-US" altLang="en-US"/>
          </a:p>
        </p:txBody>
      </p:sp>
    </p:spTree>
    <p:extLst>
      <p:ext uri="{BB962C8B-B14F-4D97-AF65-F5344CB8AC3E}">
        <p14:creationId xmlns:p14="http://schemas.microsoft.com/office/powerpoint/2010/main" val="229840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0AEC9-88B0-4D81-9312-24994E89CEBB}"/>
              </a:ext>
            </a:extLst>
          </p:cNvPr>
          <p:cNvSpPr>
            <a:spLocks noGrp="1"/>
          </p:cNvSpPr>
          <p:nvPr>
            <p:ph type="title"/>
          </p:nvPr>
        </p:nvSpPr>
        <p:spPr/>
        <p:txBody>
          <a:bodyPr/>
          <a:lstStyle/>
          <a:p>
            <a:r>
              <a:rPr lang="en-GB" dirty="0"/>
              <a:t>Control inputs and parameters</a:t>
            </a:r>
          </a:p>
        </p:txBody>
      </p:sp>
      <p:sp>
        <p:nvSpPr>
          <p:cNvPr id="3" name="Content Placeholder 2">
            <a:extLst>
              <a:ext uri="{FF2B5EF4-FFF2-40B4-BE49-F238E27FC236}">
                <a16:creationId xmlns:a16="http://schemas.microsoft.com/office/drawing/2014/main" id="{07526F59-78B0-4124-BC0B-9FBD485864D5}"/>
              </a:ext>
            </a:extLst>
          </p:cNvPr>
          <p:cNvSpPr>
            <a:spLocks noGrp="1"/>
          </p:cNvSpPr>
          <p:nvPr>
            <p:ph idx="1"/>
          </p:nvPr>
        </p:nvSpPr>
        <p:spPr/>
        <p:txBody>
          <a:bodyPr/>
          <a:lstStyle/>
          <a:p>
            <a:r>
              <a:rPr lang="en-GB" dirty="0"/>
              <a:t>First, distinguish between two kinds of inputs</a:t>
            </a:r>
          </a:p>
          <a:p>
            <a:pPr lvl="1"/>
            <a:r>
              <a:rPr lang="en-GB" dirty="0"/>
              <a:t>Parameters are inputs that have fixed but uncertain values</a:t>
            </a:r>
          </a:p>
          <a:p>
            <a:pPr lvl="1"/>
            <a:r>
              <a:rPr lang="en-GB" dirty="0"/>
              <a:t>Control inputs define the specific real instance being simulated</a:t>
            </a:r>
          </a:p>
          <a:p>
            <a:r>
              <a:rPr lang="en-GB" dirty="0"/>
              <a:t>For example</a:t>
            </a:r>
          </a:p>
          <a:p>
            <a:pPr lvl="1"/>
            <a:r>
              <a:rPr lang="en-GB" dirty="0"/>
              <a:t>A simulator predicts deposition of radionuclides at specified locations after a reactor accident </a:t>
            </a:r>
          </a:p>
          <a:p>
            <a:pPr lvl="1"/>
            <a:r>
              <a:rPr lang="en-GB" dirty="0"/>
              <a:t>Control inputs will specify the locations</a:t>
            </a:r>
          </a:p>
          <a:p>
            <a:pPr lvl="1"/>
            <a:r>
              <a:rPr lang="en-GB" dirty="0"/>
              <a:t>Parameters will include the amount released, the wind direction and wind speed</a:t>
            </a:r>
          </a:p>
        </p:txBody>
      </p:sp>
      <p:sp>
        <p:nvSpPr>
          <p:cNvPr id="4" name="Date Placeholder 3">
            <a:extLst>
              <a:ext uri="{FF2B5EF4-FFF2-40B4-BE49-F238E27FC236}">
                <a16:creationId xmlns:a16="http://schemas.microsoft.com/office/drawing/2014/main" id="{75A0C12D-D143-4FA1-B440-A1C693F070DE}"/>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6C6FC745-6A8B-436E-98F9-CF32C162966C}"/>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BFCF606E-9C97-4F04-BE79-EFBF9AB56DE5}"/>
              </a:ext>
            </a:extLst>
          </p:cNvPr>
          <p:cNvSpPr>
            <a:spLocks noGrp="1"/>
          </p:cNvSpPr>
          <p:nvPr>
            <p:ph type="sldNum" sz="quarter" idx="12"/>
          </p:nvPr>
        </p:nvSpPr>
        <p:spPr/>
        <p:txBody>
          <a:bodyPr/>
          <a:lstStyle/>
          <a:p>
            <a:fld id="{4B677D87-4A3F-42BC-B654-BDF7705231C5}" type="slidenum">
              <a:rPr lang="en-US" altLang="en-US" smtClean="0"/>
              <a:pPr/>
              <a:t>26</a:t>
            </a:fld>
            <a:endParaRPr lang="en-US" altLang="en-US"/>
          </a:p>
        </p:txBody>
      </p:sp>
    </p:spTree>
    <p:extLst>
      <p:ext uri="{BB962C8B-B14F-4D97-AF65-F5344CB8AC3E}">
        <p14:creationId xmlns:p14="http://schemas.microsoft.com/office/powerpoint/2010/main" val="5789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902D5-5BDB-400C-B740-95C8253C34A4}"/>
              </a:ext>
            </a:extLst>
          </p:cNvPr>
          <p:cNvSpPr>
            <a:spLocks noGrp="1"/>
          </p:cNvSpPr>
          <p:nvPr>
            <p:ph type="title"/>
          </p:nvPr>
        </p:nvSpPr>
        <p:spPr/>
        <p:txBody>
          <a:bodyPr/>
          <a:lstStyle/>
          <a:p>
            <a:r>
              <a:rPr lang="en-GB" dirty="0"/>
              <a:t>Modelling model discrepancy</a:t>
            </a:r>
          </a:p>
        </p:txBody>
      </p:sp>
      <p:sp>
        <p:nvSpPr>
          <p:cNvPr id="3" name="Content Placeholder 2">
            <a:extLst>
              <a:ext uri="{FF2B5EF4-FFF2-40B4-BE49-F238E27FC236}">
                <a16:creationId xmlns:a16="http://schemas.microsoft.com/office/drawing/2014/main" id="{AF352D92-7031-4E1B-BC66-C3EBF5ED1CAC}"/>
              </a:ext>
            </a:extLst>
          </p:cNvPr>
          <p:cNvSpPr>
            <a:spLocks noGrp="1"/>
          </p:cNvSpPr>
          <p:nvPr>
            <p:ph idx="1"/>
          </p:nvPr>
        </p:nvSpPr>
        <p:spPr>
          <a:xfrm>
            <a:off x="457200" y="1268760"/>
            <a:ext cx="8229600" cy="4713288"/>
          </a:xfrm>
        </p:spPr>
        <p:txBody>
          <a:bodyPr/>
          <a:lstStyle/>
          <a:p>
            <a:r>
              <a:rPr lang="en-GB" dirty="0">
                <a:cs typeface="Times New Roman" panose="02020603050405020304" pitchFamily="18" charset="0"/>
              </a:rPr>
              <a:t>We have training data</a:t>
            </a:r>
          </a:p>
          <a:p>
            <a:pPr marL="457200" lvl="1" indent="0">
              <a:buNone/>
            </a:pPr>
            <a:r>
              <a:rPr lang="en-GB" i="1" dirty="0">
                <a:cs typeface="Times New Roman" panose="02020603050405020304" pitchFamily="18" charset="0"/>
              </a:rPr>
              <a:t>           f</a:t>
            </a:r>
            <a:r>
              <a:rPr lang="en-GB" baseline="-25000" dirty="0">
                <a:cs typeface="Times New Roman" panose="02020603050405020304" pitchFamily="18" charset="0"/>
              </a:rPr>
              <a:t>j</a:t>
            </a:r>
            <a:r>
              <a:rPr lang="en-GB" dirty="0">
                <a:cs typeface="Times New Roman" panose="02020603050405020304" pitchFamily="18" charset="0"/>
              </a:rPr>
              <a:t> = </a:t>
            </a:r>
            <a:r>
              <a:rPr lang="en-GB" i="1" dirty="0">
                <a:cs typeface="Times New Roman" panose="02020603050405020304" pitchFamily="18" charset="0"/>
              </a:rPr>
              <a:t>f</a:t>
            </a:r>
            <a:r>
              <a:rPr lang="en-GB" sz="800" i="1" dirty="0">
                <a:cs typeface="Times New Roman" panose="02020603050405020304" pitchFamily="18" charset="0"/>
              </a:rPr>
              <a:t> </a:t>
            </a:r>
            <a:r>
              <a:rPr lang="en-GB" dirty="0">
                <a:cs typeface="Times New Roman" panose="02020603050405020304" pitchFamily="18" charset="0"/>
              </a:rPr>
              <a:t>(</a:t>
            </a:r>
            <a:r>
              <a:rPr lang="en-GB" i="1" dirty="0" err="1">
                <a:cs typeface="Times New Roman" panose="02020603050405020304" pitchFamily="18" charset="0"/>
              </a:rPr>
              <a:t>x</a:t>
            </a:r>
            <a:r>
              <a:rPr lang="en-GB" baseline="-25000" dirty="0" err="1">
                <a:cs typeface="Times New Roman" panose="02020603050405020304" pitchFamily="18" charset="0"/>
              </a:rPr>
              <a:t>j</a:t>
            </a:r>
            <a:r>
              <a:rPr lang="en-GB" dirty="0">
                <a:cs typeface="Times New Roman" panose="02020603050405020304" pitchFamily="18" charset="0"/>
              </a:rPr>
              <a:t>, </a:t>
            </a:r>
            <a:r>
              <a:rPr lang="en-GB" i="1" dirty="0" err="1">
                <a:cs typeface="Times New Roman" panose="02020603050405020304" pitchFamily="18" charset="0"/>
              </a:rPr>
              <a:t>t</a:t>
            </a:r>
            <a:r>
              <a:rPr lang="en-GB" baseline="-25000" dirty="0" err="1">
                <a:cs typeface="Times New Roman" panose="02020603050405020304" pitchFamily="18" charset="0"/>
              </a:rPr>
              <a:t>j</a:t>
            </a:r>
            <a:r>
              <a:rPr lang="en-GB" dirty="0">
                <a:cs typeface="Times New Roman" panose="02020603050405020304" pitchFamily="18" charset="0"/>
              </a:rPr>
              <a:t>)</a:t>
            </a:r>
          </a:p>
          <a:p>
            <a:pPr lvl="1"/>
            <a:r>
              <a:rPr lang="en-GB" i="1" dirty="0"/>
              <a:t>f</a:t>
            </a:r>
            <a:r>
              <a:rPr lang="en-GB" dirty="0"/>
              <a:t> is the simulator (GP)</a:t>
            </a:r>
          </a:p>
          <a:p>
            <a:pPr lvl="1"/>
            <a:r>
              <a:rPr lang="en-GB" i="1" dirty="0" err="1">
                <a:cs typeface="Times New Roman" panose="02020603050405020304" pitchFamily="18" charset="0"/>
              </a:rPr>
              <a:t>x</a:t>
            </a:r>
            <a:r>
              <a:rPr lang="en-GB" baseline="-25000" dirty="0" err="1">
                <a:cs typeface="Times New Roman" panose="02020603050405020304" pitchFamily="18" charset="0"/>
              </a:rPr>
              <a:t>j</a:t>
            </a:r>
            <a:r>
              <a:rPr lang="en-GB" dirty="0">
                <a:cs typeface="Times New Roman" panose="02020603050405020304" pitchFamily="18" charset="0"/>
              </a:rPr>
              <a:t> is the control input vector for the j-</a:t>
            </a:r>
            <a:r>
              <a:rPr lang="en-GB" dirty="0" err="1">
                <a:cs typeface="Times New Roman" panose="02020603050405020304" pitchFamily="18" charset="0"/>
              </a:rPr>
              <a:t>th</a:t>
            </a:r>
            <a:r>
              <a:rPr lang="en-GB" dirty="0">
                <a:cs typeface="Times New Roman" panose="02020603050405020304" pitchFamily="18" charset="0"/>
              </a:rPr>
              <a:t> training run</a:t>
            </a:r>
          </a:p>
          <a:p>
            <a:pPr lvl="1"/>
            <a:r>
              <a:rPr lang="en-GB" i="1" dirty="0" err="1">
                <a:cs typeface="Times New Roman" panose="02020603050405020304" pitchFamily="18" charset="0"/>
              </a:rPr>
              <a:t>t</a:t>
            </a:r>
            <a:r>
              <a:rPr lang="en-GB" baseline="-25000" dirty="0" err="1">
                <a:cs typeface="Times New Roman" panose="02020603050405020304" pitchFamily="18" charset="0"/>
              </a:rPr>
              <a:t>j</a:t>
            </a:r>
            <a:r>
              <a:rPr lang="en-GB" dirty="0">
                <a:cs typeface="Times New Roman" panose="02020603050405020304" pitchFamily="18" charset="0"/>
              </a:rPr>
              <a:t> is the vector of values for parameters in the j-</a:t>
            </a:r>
            <a:r>
              <a:rPr lang="en-GB" dirty="0" err="1">
                <a:cs typeface="Times New Roman" panose="02020603050405020304" pitchFamily="18" charset="0"/>
              </a:rPr>
              <a:t>th</a:t>
            </a:r>
            <a:r>
              <a:rPr lang="en-GB" dirty="0">
                <a:cs typeface="Times New Roman" panose="02020603050405020304" pitchFamily="18" charset="0"/>
              </a:rPr>
              <a:t> run</a:t>
            </a:r>
            <a:endParaRPr lang="en-GB" dirty="0"/>
          </a:p>
          <a:p>
            <a:r>
              <a:rPr lang="en-GB" dirty="0"/>
              <a:t>And we have real-world observations</a:t>
            </a:r>
          </a:p>
          <a:p>
            <a:pPr marL="457200" lvl="1" indent="0">
              <a:buNone/>
            </a:pPr>
            <a:r>
              <a:rPr lang="en-GB" i="1" dirty="0"/>
              <a:t>           z</a:t>
            </a:r>
            <a:r>
              <a:rPr lang="en-GB" baseline="-25000" dirty="0"/>
              <a:t>i</a:t>
            </a:r>
            <a:r>
              <a:rPr lang="en-GB" dirty="0"/>
              <a:t> = </a:t>
            </a:r>
            <a:r>
              <a:rPr lang="el-GR" dirty="0"/>
              <a:t>ζ</a:t>
            </a:r>
            <a:r>
              <a:rPr lang="en-GB" dirty="0"/>
              <a:t>(</a:t>
            </a:r>
            <a:r>
              <a:rPr lang="en-GB" i="1" dirty="0"/>
              <a:t>x</a:t>
            </a:r>
            <a:r>
              <a:rPr lang="en-GB" baseline="-25000" dirty="0"/>
              <a:t>i</a:t>
            </a:r>
            <a:r>
              <a:rPr lang="en-GB" dirty="0"/>
              <a:t>) + </a:t>
            </a:r>
            <a:r>
              <a:rPr lang="el-GR" dirty="0">
                <a:latin typeface="Times New Roman" panose="02020603050405020304" pitchFamily="18" charset="0"/>
                <a:cs typeface="Times New Roman" panose="02020603050405020304" pitchFamily="18" charset="0"/>
              </a:rPr>
              <a:t>ε</a:t>
            </a:r>
            <a:r>
              <a:rPr lang="en-GB" baseline="-25000" dirty="0" err="1">
                <a:cs typeface="Times New Roman" panose="02020603050405020304" pitchFamily="18" charset="0"/>
              </a:rPr>
              <a:t>i</a:t>
            </a:r>
            <a:r>
              <a:rPr lang="en-GB" dirty="0"/>
              <a:t> = </a:t>
            </a:r>
            <a:r>
              <a:rPr lang="en-GB" i="1" dirty="0"/>
              <a:t>f</a:t>
            </a:r>
            <a:r>
              <a:rPr lang="en-GB" sz="800" i="1" dirty="0"/>
              <a:t> </a:t>
            </a:r>
            <a:r>
              <a:rPr lang="en-GB" dirty="0"/>
              <a:t>(</a:t>
            </a:r>
            <a:r>
              <a:rPr lang="en-GB" i="1" dirty="0"/>
              <a:t>x</a:t>
            </a:r>
            <a:r>
              <a:rPr lang="en-GB" baseline="-25000" dirty="0"/>
              <a:t>i</a:t>
            </a:r>
            <a:r>
              <a:rPr lang="en-GB" dirty="0"/>
              <a:t>,</a:t>
            </a:r>
            <a:r>
              <a:rPr lang="en-GB" sz="1200" dirty="0"/>
              <a:t> </a:t>
            </a:r>
            <a:r>
              <a:rPr lang="el-GR" dirty="0">
                <a:latin typeface="Times New Roman" panose="02020603050405020304" pitchFamily="18" charset="0"/>
                <a:cs typeface="Times New Roman" panose="02020603050405020304" pitchFamily="18" charset="0"/>
              </a:rPr>
              <a:t>θ</a:t>
            </a:r>
            <a:r>
              <a:rPr lang="en-GB" dirty="0"/>
              <a:t>) + </a:t>
            </a:r>
            <a:r>
              <a:rPr lang="el-GR" dirty="0">
                <a:latin typeface="Times New Roman" panose="02020603050405020304" pitchFamily="18" charset="0"/>
                <a:cs typeface="Times New Roman" panose="02020603050405020304" pitchFamily="18" charset="0"/>
              </a:rPr>
              <a:t>δ</a:t>
            </a:r>
            <a:r>
              <a:rPr lang="en-GB" dirty="0"/>
              <a:t>(</a:t>
            </a:r>
            <a:r>
              <a:rPr lang="en-GB" i="1" dirty="0"/>
              <a:t>x</a:t>
            </a:r>
            <a:r>
              <a:rPr lang="en-GB" baseline="-25000" dirty="0"/>
              <a:t>i</a:t>
            </a:r>
            <a:r>
              <a:rPr lang="en-GB" dirty="0"/>
              <a:t>) + </a:t>
            </a:r>
            <a:r>
              <a:rPr lang="el-GR" dirty="0">
                <a:latin typeface="Times New Roman" panose="02020603050405020304" pitchFamily="18" charset="0"/>
                <a:cs typeface="Times New Roman" panose="02020603050405020304" pitchFamily="18" charset="0"/>
              </a:rPr>
              <a:t>ε</a:t>
            </a:r>
            <a:r>
              <a:rPr lang="en-GB" baseline="-25000" dirty="0" err="1">
                <a:cs typeface="Times New Roman" panose="02020603050405020304" pitchFamily="18" charset="0"/>
              </a:rPr>
              <a:t>i</a:t>
            </a:r>
            <a:endParaRPr lang="en-GB" baseline="-25000" dirty="0">
              <a:cs typeface="Times New Roman" panose="02020603050405020304" pitchFamily="18" charset="0"/>
            </a:endParaRPr>
          </a:p>
          <a:p>
            <a:pPr lvl="1"/>
            <a:r>
              <a:rPr lang="en-GB" i="1" dirty="0"/>
              <a:t>x</a:t>
            </a:r>
            <a:r>
              <a:rPr lang="en-GB" baseline="-25000" dirty="0"/>
              <a:t>i</a:t>
            </a:r>
            <a:r>
              <a:rPr lang="en-GB" dirty="0"/>
              <a:t> is the control input vector for the </a:t>
            </a:r>
            <a:r>
              <a:rPr lang="en-GB" dirty="0" err="1"/>
              <a:t>i-th</a:t>
            </a:r>
            <a:r>
              <a:rPr lang="en-GB" dirty="0"/>
              <a:t> observation</a:t>
            </a:r>
          </a:p>
          <a:p>
            <a:pPr lvl="1"/>
            <a:r>
              <a:rPr lang="el-GR" dirty="0"/>
              <a:t>ζ</a:t>
            </a:r>
            <a:r>
              <a:rPr lang="en-GB" dirty="0"/>
              <a:t> is the real process</a:t>
            </a:r>
            <a:endParaRPr lang="en-GB" dirty="0">
              <a:cs typeface="Times New Roman" panose="02020603050405020304" pitchFamily="18" charset="0"/>
            </a:endParaRPr>
          </a:p>
          <a:p>
            <a:pPr lvl="1"/>
            <a:r>
              <a:rPr lang="el-GR" dirty="0">
                <a:latin typeface="Times New Roman" panose="02020603050405020304" pitchFamily="18" charset="0"/>
                <a:cs typeface="Times New Roman" panose="02020603050405020304" pitchFamily="18" charset="0"/>
              </a:rPr>
              <a:t>ε</a:t>
            </a:r>
            <a:r>
              <a:rPr lang="en-GB" baseline="-25000" dirty="0" err="1">
                <a:cs typeface="Times New Roman" panose="02020603050405020304" pitchFamily="18" charset="0"/>
              </a:rPr>
              <a:t>i</a:t>
            </a:r>
            <a:r>
              <a:rPr lang="en-GB" baseline="-25000" dirty="0">
                <a:latin typeface="Times New Roman" panose="02020603050405020304" pitchFamily="18" charset="0"/>
                <a:cs typeface="Times New Roman" panose="02020603050405020304" pitchFamily="18" charset="0"/>
              </a:rPr>
              <a:t> </a:t>
            </a:r>
            <a:r>
              <a:rPr lang="en-GB" dirty="0">
                <a:cs typeface="Times New Roman" panose="02020603050405020304" pitchFamily="18" charset="0"/>
              </a:rPr>
              <a:t>is the observation error in the </a:t>
            </a:r>
            <a:r>
              <a:rPr lang="en-GB" dirty="0" err="1">
                <a:cs typeface="Times New Roman" panose="02020603050405020304" pitchFamily="18" charset="0"/>
              </a:rPr>
              <a:t>i-th</a:t>
            </a:r>
            <a:r>
              <a:rPr lang="en-GB" dirty="0">
                <a:cs typeface="Times New Roman" panose="02020603050405020304" pitchFamily="18" charset="0"/>
              </a:rPr>
              <a:t> observation</a:t>
            </a:r>
            <a:endParaRPr lang="en-GB" dirty="0"/>
          </a:p>
          <a:p>
            <a:pPr lvl="1"/>
            <a:r>
              <a:rPr lang="el-GR" dirty="0">
                <a:latin typeface="Times New Roman" panose="02020603050405020304" pitchFamily="18" charset="0"/>
                <a:cs typeface="Times New Roman" panose="02020603050405020304" pitchFamily="18" charset="0"/>
              </a:rPr>
              <a:t>θ</a:t>
            </a:r>
            <a:r>
              <a:rPr lang="en-GB" dirty="0"/>
              <a:t> is the vector of true values of parameters</a:t>
            </a:r>
          </a:p>
          <a:p>
            <a:pPr lvl="1"/>
            <a:r>
              <a:rPr lang="el-GR" dirty="0">
                <a:latin typeface="Times New Roman" panose="02020603050405020304" pitchFamily="18" charset="0"/>
                <a:cs typeface="Times New Roman" panose="02020603050405020304" pitchFamily="18" charset="0"/>
              </a:rPr>
              <a:t>δ</a:t>
            </a:r>
            <a:r>
              <a:rPr lang="en-GB" dirty="0">
                <a:latin typeface="Times New Roman" panose="02020603050405020304" pitchFamily="18" charset="0"/>
                <a:cs typeface="Times New Roman" panose="02020603050405020304" pitchFamily="18" charset="0"/>
              </a:rPr>
              <a:t> </a:t>
            </a:r>
            <a:r>
              <a:rPr lang="en-GB" dirty="0">
                <a:cs typeface="Times New Roman" panose="02020603050405020304" pitchFamily="18" charset="0"/>
              </a:rPr>
              <a:t>is the model discrepancy function (another GP)</a:t>
            </a:r>
            <a:endParaRPr lang="en-GB" dirty="0"/>
          </a:p>
        </p:txBody>
      </p:sp>
      <p:sp>
        <p:nvSpPr>
          <p:cNvPr id="4" name="Date Placeholder 3">
            <a:extLst>
              <a:ext uri="{FF2B5EF4-FFF2-40B4-BE49-F238E27FC236}">
                <a16:creationId xmlns:a16="http://schemas.microsoft.com/office/drawing/2014/main" id="{8BD971AD-382A-4701-B1E3-F73A6BCD1B86}"/>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B1874490-A89C-453F-B443-2716A8720028}"/>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1851C0B9-15A5-4542-9F5A-C27BF312ACF0}"/>
              </a:ext>
            </a:extLst>
          </p:cNvPr>
          <p:cNvSpPr>
            <a:spLocks noGrp="1"/>
          </p:cNvSpPr>
          <p:nvPr>
            <p:ph type="sldNum" sz="quarter" idx="12"/>
          </p:nvPr>
        </p:nvSpPr>
        <p:spPr/>
        <p:txBody>
          <a:bodyPr/>
          <a:lstStyle/>
          <a:p>
            <a:fld id="{4B677D87-4A3F-42BC-B654-BDF7705231C5}" type="slidenum">
              <a:rPr lang="en-US" altLang="en-US" smtClean="0"/>
              <a:pPr/>
              <a:t>27</a:t>
            </a:fld>
            <a:endParaRPr lang="en-US" altLang="en-US"/>
          </a:p>
        </p:txBody>
      </p:sp>
    </p:spTree>
    <p:extLst>
      <p:ext uri="{BB962C8B-B14F-4D97-AF65-F5344CB8AC3E}">
        <p14:creationId xmlns:p14="http://schemas.microsoft.com/office/powerpoint/2010/main" val="55422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C37F1-AB26-483B-8BF3-CB42592E01D9}"/>
              </a:ext>
            </a:extLst>
          </p:cNvPr>
          <p:cNvSpPr>
            <a:spLocks noGrp="1"/>
          </p:cNvSpPr>
          <p:nvPr>
            <p:ph type="title"/>
          </p:nvPr>
        </p:nvSpPr>
        <p:spPr/>
        <p:txBody>
          <a:bodyPr/>
          <a:lstStyle/>
          <a:p>
            <a:r>
              <a:rPr lang="en-GB" dirty="0"/>
              <a:t>Calibration</a:t>
            </a:r>
          </a:p>
        </p:txBody>
      </p:sp>
      <p:sp>
        <p:nvSpPr>
          <p:cNvPr id="3" name="Content Placeholder 2">
            <a:extLst>
              <a:ext uri="{FF2B5EF4-FFF2-40B4-BE49-F238E27FC236}">
                <a16:creationId xmlns:a16="http://schemas.microsoft.com/office/drawing/2014/main" id="{0E104979-4F62-4C72-B47F-290D26B5C3F0}"/>
              </a:ext>
            </a:extLst>
          </p:cNvPr>
          <p:cNvSpPr>
            <a:spLocks noGrp="1"/>
          </p:cNvSpPr>
          <p:nvPr>
            <p:ph idx="1"/>
          </p:nvPr>
        </p:nvSpPr>
        <p:spPr/>
        <p:txBody>
          <a:bodyPr/>
          <a:lstStyle/>
          <a:p>
            <a:r>
              <a:rPr lang="en-GB" dirty="0"/>
              <a:t>Using the training data and real-world observations, we make inference about:</a:t>
            </a:r>
          </a:p>
          <a:p>
            <a:pPr lvl="1"/>
            <a:r>
              <a:rPr lang="en-GB" dirty="0"/>
              <a:t>the simulator (emulation)</a:t>
            </a:r>
          </a:p>
          <a:p>
            <a:pPr lvl="1"/>
            <a:r>
              <a:rPr lang="en-GB" dirty="0"/>
              <a:t>the model discrepancy</a:t>
            </a:r>
          </a:p>
          <a:p>
            <a:pPr lvl="1"/>
            <a:r>
              <a:rPr lang="en-GB" dirty="0"/>
              <a:t>the parameters of the simulator (calibration)</a:t>
            </a:r>
          </a:p>
          <a:p>
            <a:pPr lvl="1"/>
            <a:r>
              <a:rPr lang="en-GB" dirty="0"/>
              <a:t>the hyperparameters of the GPs</a:t>
            </a:r>
          </a:p>
          <a:p>
            <a:pPr lvl="1"/>
            <a:r>
              <a:rPr lang="en-GB" dirty="0"/>
              <a:t>reality (calibrated and discrepancy-corrected prediction)</a:t>
            </a:r>
          </a:p>
          <a:p>
            <a:r>
              <a:rPr lang="en-GB" dirty="0"/>
              <a:t>Substantial resource requirement</a:t>
            </a:r>
          </a:p>
          <a:p>
            <a:pPr lvl="1"/>
            <a:r>
              <a:rPr lang="en-GB" dirty="0"/>
              <a:t>But not in comparison to getting more training runs</a:t>
            </a:r>
          </a:p>
          <a:p>
            <a:pPr lvl="1"/>
            <a:r>
              <a:rPr lang="en-GB" dirty="0"/>
              <a:t>Or real-world observations!</a:t>
            </a:r>
          </a:p>
        </p:txBody>
      </p:sp>
      <p:sp>
        <p:nvSpPr>
          <p:cNvPr id="4" name="Date Placeholder 3">
            <a:extLst>
              <a:ext uri="{FF2B5EF4-FFF2-40B4-BE49-F238E27FC236}">
                <a16:creationId xmlns:a16="http://schemas.microsoft.com/office/drawing/2014/main" id="{D2CC0D39-CC59-4689-98EC-C30E4C3D03D4}"/>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5267E133-AF71-4DA9-92C2-187D857D7366}"/>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8A79A8A7-96F9-47DD-8F60-BE4ADB92B670}"/>
              </a:ext>
            </a:extLst>
          </p:cNvPr>
          <p:cNvSpPr>
            <a:spLocks noGrp="1"/>
          </p:cNvSpPr>
          <p:nvPr>
            <p:ph type="sldNum" sz="quarter" idx="12"/>
          </p:nvPr>
        </p:nvSpPr>
        <p:spPr/>
        <p:txBody>
          <a:bodyPr/>
          <a:lstStyle/>
          <a:p>
            <a:fld id="{4B677D87-4A3F-42BC-B654-BDF7705231C5}" type="slidenum">
              <a:rPr lang="en-US" altLang="en-US" smtClean="0"/>
              <a:pPr/>
              <a:t>28</a:t>
            </a:fld>
            <a:endParaRPr lang="en-US" altLang="en-US"/>
          </a:p>
        </p:txBody>
      </p:sp>
    </p:spTree>
    <p:extLst>
      <p:ext uri="{BB962C8B-B14F-4D97-AF65-F5344CB8AC3E}">
        <p14:creationId xmlns:p14="http://schemas.microsoft.com/office/powerpoint/2010/main" val="42427628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C26CE-C5D4-4445-A910-8ED7C98E8A4A}"/>
              </a:ext>
            </a:extLst>
          </p:cNvPr>
          <p:cNvSpPr>
            <a:spLocks noGrp="1"/>
          </p:cNvSpPr>
          <p:nvPr>
            <p:ph type="title"/>
          </p:nvPr>
        </p:nvSpPr>
        <p:spPr/>
        <p:txBody>
          <a:bodyPr/>
          <a:lstStyle/>
          <a:p>
            <a:r>
              <a:rPr lang="en-GB" dirty="0"/>
              <a:t>Validation </a:t>
            </a:r>
          </a:p>
        </p:txBody>
      </p:sp>
      <p:sp>
        <p:nvSpPr>
          <p:cNvPr id="3" name="Content Placeholder 2">
            <a:extLst>
              <a:ext uri="{FF2B5EF4-FFF2-40B4-BE49-F238E27FC236}">
                <a16:creationId xmlns:a16="http://schemas.microsoft.com/office/drawing/2014/main" id="{1890F07B-7AB3-4F9D-AAE2-B8B1439651E0}"/>
              </a:ext>
            </a:extLst>
          </p:cNvPr>
          <p:cNvSpPr>
            <a:spLocks noGrp="1"/>
          </p:cNvSpPr>
          <p:nvPr>
            <p:ph idx="1"/>
          </p:nvPr>
        </p:nvSpPr>
        <p:spPr/>
        <p:txBody>
          <a:bodyPr/>
          <a:lstStyle/>
          <a:p>
            <a:r>
              <a:rPr lang="en-GB" dirty="0"/>
              <a:t>This is complex statistical modelling</a:t>
            </a:r>
          </a:p>
          <a:p>
            <a:pPr lvl="1"/>
            <a:r>
              <a:rPr lang="en-GB" dirty="0"/>
              <a:t>Important to criticise such models wherever possible</a:t>
            </a:r>
          </a:p>
          <a:p>
            <a:r>
              <a:rPr lang="en-GB" dirty="0"/>
              <a:t>Validating the emulator</a:t>
            </a:r>
          </a:p>
          <a:p>
            <a:pPr lvl="1"/>
            <a:r>
              <a:rPr lang="en-GB" dirty="0"/>
              <a:t>Make additional simulator runs</a:t>
            </a:r>
          </a:p>
          <a:p>
            <a:pPr lvl="1"/>
            <a:r>
              <a:rPr lang="en-GB" dirty="0"/>
              <a:t>Compare with emulator predictions</a:t>
            </a:r>
          </a:p>
          <a:p>
            <a:pPr lvl="1"/>
            <a:r>
              <a:rPr lang="en-GB" dirty="0"/>
              <a:t>Various tools and tests developed</a:t>
            </a:r>
          </a:p>
          <a:p>
            <a:pPr lvl="1"/>
            <a:r>
              <a:rPr lang="en-GB" dirty="0"/>
              <a:t>Expect failure</a:t>
            </a:r>
          </a:p>
          <a:p>
            <a:r>
              <a:rPr lang="en-GB" dirty="0"/>
              <a:t>Validating parameters/discrepancy</a:t>
            </a:r>
          </a:p>
          <a:p>
            <a:pPr lvl="1"/>
            <a:r>
              <a:rPr lang="en-GB" dirty="0"/>
              <a:t>Make additional real-world observations (in principle!)</a:t>
            </a:r>
          </a:p>
          <a:p>
            <a:pPr lvl="1"/>
            <a:r>
              <a:rPr lang="en-GB" dirty="0"/>
              <a:t>Compare with predictions of reality</a:t>
            </a:r>
          </a:p>
          <a:p>
            <a:pPr lvl="1"/>
            <a:endParaRPr lang="en-GB" dirty="0"/>
          </a:p>
        </p:txBody>
      </p:sp>
      <p:sp>
        <p:nvSpPr>
          <p:cNvPr id="4" name="Date Placeholder 3">
            <a:extLst>
              <a:ext uri="{FF2B5EF4-FFF2-40B4-BE49-F238E27FC236}">
                <a16:creationId xmlns:a16="http://schemas.microsoft.com/office/drawing/2014/main" id="{64B3CD40-8439-439A-A6FB-D94FB146D2E4}"/>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F0EDCEE5-9C8B-4A8F-98A5-847A9F76A399}"/>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02511537-7264-4BE2-A86B-B4298E60B727}"/>
              </a:ext>
            </a:extLst>
          </p:cNvPr>
          <p:cNvSpPr>
            <a:spLocks noGrp="1"/>
          </p:cNvSpPr>
          <p:nvPr>
            <p:ph type="sldNum" sz="quarter" idx="12"/>
          </p:nvPr>
        </p:nvSpPr>
        <p:spPr/>
        <p:txBody>
          <a:bodyPr/>
          <a:lstStyle/>
          <a:p>
            <a:fld id="{4B677D87-4A3F-42BC-B654-BDF7705231C5}" type="slidenum">
              <a:rPr lang="en-US" altLang="en-US" smtClean="0"/>
              <a:pPr/>
              <a:t>29</a:t>
            </a:fld>
            <a:endParaRPr lang="en-US" altLang="en-US"/>
          </a:p>
        </p:txBody>
      </p:sp>
    </p:spTree>
    <p:extLst>
      <p:ext uri="{BB962C8B-B14F-4D97-AF65-F5344CB8AC3E}">
        <p14:creationId xmlns:p14="http://schemas.microsoft.com/office/powerpoint/2010/main" val="357448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E3360E-6D5A-4D8B-805C-7DDB034007E8}"/>
              </a:ext>
            </a:extLst>
          </p:cNvPr>
          <p:cNvSpPr>
            <a:spLocks noGrp="1"/>
          </p:cNvSpPr>
          <p:nvPr>
            <p:ph type="title"/>
          </p:nvPr>
        </p:nvSpPr>
        <p:spPr/>
        <p:txBody>
          <a:bodyPr/>
          <a:lstStyle/>
          <a:p>
            <a:r>
              <a:rPr lang="en-GB" dirty="0"/>
              <a:t>GPs in statistics and machine learning</a:t>
            </a:r>
          </a:p>
        </p:txBody>
      </p:sp>
      <p:sp>
        <p:nvSpPr>
          <p:cNvPr id="5" name="Text Placeholder 4">
            <a:extLst>
              <a:ext uri="{FF2B5EF4-FFF2-40B4-BE49-F238E27FC236}">
                <a16:creationId xmlns:a16="http://schemas.microsoft.com/office/drawing/2014/main" id="{320C2F9C-BBFE-492F-9400-A64AACFD22DD}"/>
              </a:ext>
            </a:extLst>
          </p:cNvPr>
          <p:cNvSpPr>
            <a:spLocks noGrp="1"/>
          </p:cNvSpPr>
          <p:nvPr>
            <p:ph type="body" idx="1"/>
          </p:nvPr>
        </p:nvSpPr>
        <p:spPr/>
        <p:txBody>
          <a:bodyPr/>
          <a:lstStyle/>
          <a:p>
            <a:endParaRPr lang="en-GB"/>
          </a:p>
        </p:txBody>
      </p:sp>
      <p:sp>
        <p:nvSpPr>
          <p:cNvPr id="2" name="Date Placeholder 1">
            <a:extLst>
              <a:ext uri="{FF2B5EF4-FFF2-40B4-BE49-F238E27FC236}">
                <a16:creationId xmlns:a16="http://schemas.microsoft.com/office/drawing/2014/main" id="{0A01AE8C-B444-4E2E-8B79-DB8A2A2108FA}"/>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294BA5D8-4D7C-4783-BEF7-85729B0BB2C8}"/>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2AEC9BC4-2B6C-4DDC-80AC-F70A25B7754E}"/>
              </a:ext>
            </a:extLst>
          </p:cNvPr>
          <p:cNvSpPr>
            <a:spLocks noGrp="1"/>
          </p:cNvSpPr>
          <p:nvPr>
            <p:ph type="sldNum" sz="quarter" idx="12"/>
          </p:nvPr>
        </p:nvSpPr>
        <p:spPr/>
        <p:txBody>
          <a:bodyPr/>
          <a:lstStyle/>
          <a:p>
            <a:fld id="{40A220CB-ABEA-4BA5-91A4-834D87D87E47}" type="slidenum">
              <a:rPr lang="en-US" altLang="en-US" smtClean="0"/>
              <a:pPr/>
              <a:t>3</a:t>
            </a:fld>
            <a:endParaRPr lang="en-US" altLang="en-US"/>
          </a:p>
        </p:txBody>
      </p:sp>
    </p:spTree>
    <p:extLst>
      <p:ext uri="{BB962C8B-B14F-4D97-AF65-F5344CB8AC3E}">
        <p14:creationId xmlns:p14="http://schemas.microsoft.com/office/powerpoint/2010/main" val="1744999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E6BB3-7865-460A-9F46-31965E2BB7A2}"/>
              </a:ext>
            </a:extLst>
          </p:cNvPr>
          <p:cNvSpPr>
            <a:spLocks noGrp="1"/>
          </p:cNvSpPr>
          <p:nvPr>
            <p:ph type="title"/>
          </p:nvPr>
        </p:nvSpPr>
        <p:spPr/>
        <p:txBody>
          <a:bodyPr/>
          <a:lstStyle/>
          <a:p>
            <a:r>
              <a:rPr lang="en-GB" dirty="0"/>
              <a:t>Input uncertainty</a:t>
            </a:r>
          </a:p>
        </p:txBody>
      </p:sp>
      <p:sp>
        <p:nvSpPr>
          <p:cNvPr id="3" name="Content Placeholder 2">
            <a:extLst>
              <a:ext uri="{FF2B5EF4-FFF2-40B4-BE49-F238E27FC236}">
                <a16:creationId xmlns:a16="http://schemas.microsoft.com/office/drawing/2014/main" id="{34447D9E-CF70-4D7C-876E-47C96B21B54A}"/>
              </a:ext>
            </a:extLst>
          </p:cNvPr>
          <p:cNvSpPr>
            <a:spLocks noGrp="1"/>
          </p:cNvSpPr>
          <p:nvPr>
            <p:ph idx="1"/>
          </p:nvPr>
        </p:nvSpPr>
        <p:spPr/>
        <p:txBody>
          <a:bodyPr/>
          <a:lstStyle/>
          <a:p>
            <a:r>
              <a:rPr lang="en-GB" dirty="0"/>
              <a:t>UQ propagates input uncertainty through the simulator, but where do input distributions come from?</a:t>
            </a:r>
          </a:p>
          <a:p>
            <a:pPr lvl="1"/>
            <a:r>
              <a:rPr lang="en-GB" dirty="0"/>
              <a:t>Informed judgement, usually</a:t>
            </a:r>
          </a:p>
          <a:p>
            <a:r>
              <a:rPr lang="en-GB" dirty="0"/>
              <a:t>This is another active area of my research</a:t>
            </a:r>
          </a:p>
          <a:p>
            <a:pPr lvl="1"/>
            <a:r>
              <a:rPr lang="en-GB" dirty="0">
                <a:solidFill>
                  <a:srgbClr val="C00000"/>
                </a:solidFill>
              </a:rPr>
              <a:t>Elicitation</a:t>
            </a:r>
            <a:r>
              <a:rPr lang="en-GB" dirty="0"/>
              <a:t> of expert knowledge</a:t>
            </a:r>
          </a:p>
          <a:p>
            <a:pPr lvl="1"/>
            <a:r>
              <a:rPr lang="en-GB" dirty="0"/>
              <a:t>Typically using a group of experts</a:t>
            </a:r>
          </a:p>
          <a:p>
            <a:pPr lvl="1"/>
            <a:r>
              <a:rPr lang="en-GB" dirty="0"/>
              <a:t>Talking through the evidence</a:t>
            </a:r>
          </a:p>
          <a:p>
            <a:pPr lvl="1"/>
            <a:r>
              <a:rPr lang="en-GB" dirty="0"/>
              <a:t>Reaching a kind of consensus distribution</a:t>
            </a:r>
          </a:p>
          <a:p>
            <a:pPr lvl="1"/>
            <a:r>
              <a:rPr lang="en-GB" dirty="0"/>
              <a:t>I use the Sheffield Elicitation Framework (</a:t>
            </a:r>
            <a:r>
              <a:rPr lang="en-GB" dirty="0">
                <a:solidFill>
                  <a:srgbClr val="C00000"/>
                </a:solidFill>
              </a:rPr>
              <a:t>SHELF</a:t>
            </a:r>
            <a:r>
              <a:rPr lang="en-GB" dirty="0"/>
              <a:t>)</a:t>
            </a:r>
          </a:p>
        </p:txBody>
      </p:sp>
      <p:sp>
        <p:nvSpPr>
          <p:cNvPr id="4" name="Date Placeholder 3">
            <a:extLst>
              <a:ext uri="{FF2B5EF4-FFF2-40B4-BE49-F238E27FC236}">
                <a16:creationId xmlns:a16="http://schemas.microsoft.com/office/drawing/2014/main" id="{EFBD54E0-6FB1-4548-81D4-CF03EB4C955C}"/>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E0D8ED91-EE5E-4780-95B7-B1743C994FFC}"/>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57444E2C-90B9-4A32-A33F-A7F97C21596C}"/>
              </a:ext>
            </a:extLst>
          </p:cNvPr>
          <p:cNvSpPr>
            <a:spLocks noGrp="1"/>
          </p:cNvSpPr>
          <p:nvPr>
            <p:ph type="sldNum" sz="quarter" idx="12"/>
          </p:nvPr>
        </p:nvSpPr>
        <p:spPr/>
        <p:txBody>
          <a:bodyPr/>
          <a:lstStyle/>
          <a:p>
            <a:fld id="{4B677D87-4A3F-42BC-B654-BDF7705231C5}" type="slidenum">
              <a:rPr lang="en-US" altLang="en-US" smtClean="0"/>
              <a:pPr/>
              <a:t>30</a:t>
            </a:fld>
            <a:endParaRPr lang="en-US" altLang="en-US"/>
          </a:p>
        </p:txBody>
      </p:sp>
    </p:spTree>
    <p:extLst>
      <p:ext uri="{BB962C8B-B14F-4D97-AF65-F5344CB8AC3E}">
        <p14:creationId xmlns:p14="http://schemas.microsoft.com/office/powerpoint/2010/main" val="39787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A25D-FD22-4317-B03E-8BB212F42905}"/>
              </a:ext>
            </a:extLst>
          </p:cNvPr>
          <p:cNvSpPr>
            <a:spLocks noGrp="1"/>
          </p:cNvSpPr>
          <p:nvPr>
            <p:ph type="title"/>
          </p:nvPr>
        </p:nvSpPr>
        <p:spPr/>
        <p:txBody>
          <a:bodyPr/>
          <a:lstStyle/>
          <a:p>
            <a:r>
              <a:rPr lang="en-GB" dirty="0"/>
              <a:t>Input uncertainty </a:t>
            </a:r>
            <a:r>
              <a:rPr lang="en-GB" dirty="0" err="1"/>
              <a:t>uncertainty</a:t>
            </a:r>
            <a:r>
              <a:rPr lang="en-GB" dirty="0"/>
              <a:t>	</a:t>
            </a:r>
          </a:p>
        </p:txBody>
      </p:sp>
      <p:sp>
        <p:nvSpPr>
          <p:cNvPr id="3" name="Content Placeholder 2">
            <a:extLst>
              <a:ext uri="{FF2B5EF4-FFF2-40B4-BE49-F238E27FC236}">
                <a16:creationId xmlns:a16="http://schemas.microsoft.com/office/drawing/2014/main" id="{074B8601-E4CF-4366-894A-56137A3DF814}"/>
              </a:ext>
            </a:extLst>
          </p:cNvPr>
          <p:cNvSpPr>
            <a:spLocks noGrp="1"/>
          </p:cNvSpPr>
          <p:nvPr>
            <p:ph idx="1"/>
          </p:nvPr>
        </p:nvSpPr>
        <p:spPr/>
        <p:txBody>
          <a:bodyPr/>
          <a:lstStyle/>
          <a:p>
            <a:r>
              <a:rPr lang="en-GB" dirty="0"/>
              <a:t>But this can never be an exact science</a:t>
            </a:r>
          </a:p>
          <a:p>
            <a:pPr lvl="1"/>
            <a:r>
              <a:rPr lang="en-GB" dirty="0"/>
              <a:t>So we should allow for uncertainty/imprecision in the elicited input distributions</a:t>
            </a:r>
          </a:p>
          <a:p>
            <a:r>
              <a:rPr lang="en-GB" dirty="0"/>
              <a:t>In SHELF, the experts provide a small number of probability judgements</a:t>
            </a:r>
          </a:p>
          <a:p>
            <a:pPr lvl="1"/>
            <a:r>
              <a:rPr lang="en-GB" dirty="0"/>
              <a:t>P(</a:t>
            </a:r>
            <a:r>
              <a:rPr lang="en-GB" i="1" dirty="0"/>
              <a:t>X</a:t>
            </a:r>
            <a:r>
              <a:rPr lang="en-GB" dirty="0"/>
              <a:t> &lt; </a:t>
            </a:r>
            <a:r>
              <a:rPr lang="en-GB" i="1" dirty="0"/>
              <a:t>c</a:t>
            </a:r>
            <a:r>
              <a:rPr lang="en-GB" dirty="0"/>
              <a:t>) = </a:t>
            </a:r>
            <a:r>
              <a:rPr lang="en-GB" i="1" dirty="0"/>
              <a:t>F</a:t>
            </a:r>
            <a:r>
              <a:rPr lang="en-GB" dirty="0"/>
              <a:t>(</a:t>
            </a:r>
            <a:r>
              <a:rPr lang="en-GB" i="1" dirty="0"/>
              <a:t>p</a:t>
            </a:r>
            <a:r>
              <a:rPr lang="en-GB" dirty="0"/>
              <a:t>)      for 3 or 4 values of </a:t>
            </a:r>
            <a:r>
              <a:rPr lang="en-GB" i="1" dirty="0"/>
              <a:t>c</a:t>
            </a:r>
          </a:p>
          <a:p>
            <a:r>
              <a:rPr lang="en-GB" dirty="0"/>
              <a:t>Then we fit a suitable probability distribution</a:t>
            </a:r>
          </a:p>
          <a:p>
            <a:pPr lvl="1"/>
            <a:r>
              <a:rPr lang="en-GB" dirty="0"/>
              <a:t>E.g. normal, beta, …</a:t>
            </a:r>
          </a:p>
          <a:p>
            <a:pPr lvl="1"/>
            <a:r>
              <a:rPr lang="en-GB" dirty="0"/>
              <a:t>There is </a:t>
            </a:r>
            <a:r>
              <a:rPr lang="en-GB" dirty="0">
                <a:solidFill>
                  <a:srgbClr val="C00000"/>
                </a:solidFill>
              </a:rPr>
              <a:t>arbitrariness</a:t>
            </a:r>
            <a:r>
              <a:rPr lang="en-GB" dirty="0"/>
              <a:t> in the fitted distribution</a:t>
            </a:r>
          </a:p>
          <a:p>
            <a:pPr lvl="1"/>
            <a:r>
              <a:rPr lang="en-GB" dirty="0"/>
              <a:t>And </a:t>
            </a:r>
            <a:r>
              <a:rPr lang="en-GB" dirty="0">
                <a:solidFill>
                  <a:srgbClr val="C00000"/>
                </a:solidFill>
              </a:rPr>
              <a:t>imprecision</a:t>
            </a:r>
            <a:r>
              <a:rPr lang="en-GB" dirty="0"/>
              <a:t> in the original judgements</a:t>
            </a:r>
          </a:p>
        </p:txBody>
      </p:sp>
      <p:sp>
        <p:nvSpPr>
          <p:cNvPr id="4" name="Date Placeholder 3">
            <a:extLst>
              <a:ext uri="{FF2B5EF4-FFF2-40B4-BE49-F238E27FC236}">
                <a16:creationId xmlns:a16="http://schemas.microsoft.com/office/drawing/2014/main" id="{36742B51-31DF-492C-8F51-ABC2F21FFE17}"/>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D31FD680-6831-4192-80EB-D4CF0B9EDAA0}"/>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BABE4A01-7B5C-445D-BE48-7A3EEA02461D}"/>
              </a:ext>
            </a:extLst>
          </p:cNvPr>
          <p:cNvSpPr>
            <a:spLocks noGrp="1"/>
          </p:cNvSpPr>
          <p:nvPr>
            <p:ph type="sldNum" sz="quarter" idx="12"/>
          </p:nvPr>
        </p:nvSpPr>
        <p:spPr/>
        <p:txBody>
          <a:bodyPr/>
          <a:lstStyle/>
          <a:p>
            <a:fld id="{4B677D87-4A3F-42BC-B654-BDF7705231C5}" type="slidenum">
              <a:rPr lang="en-US" altLang="en-US" smtClean="0"/>
              <a:pPr/>
              <a:t>31</a:t>
            </a:fld>
            <a:endParaRPr lang="en-US" altLang="en-US"/>
          </a:p>
        </p:txBody>
      </p:sp>
    </p:spTree>
    <p:extLst>
      <p:ext uri="{BB962C8B-B14F-4D97-AF65-F5344CB8AC3E}">
        <p14:creationId xmlns:p14="http://schemas.microsoft.com/office/powerpoint/2010/main" val="35689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a:extLst>
              <a:ext uri="{FF2B5EF4-FFF2-40B4-BE49-F238E27FC236}">
                <a16:creationId xmlns:a16="http://schemas.microsoft.com/office/drawing/2014/main" id="{E73D42E3-C143-47E0-8B0F-415F0FF0D057}"/>
              </a:ext>
            </a:extLst>
          </p:cNvPr>
          <p:cNvSpPr>
            <a:spLocks noGrp="1" noChangeArrowheads="1"/>
          </p:cNvSpPr>
          <p:nvPr>
            <p:ph type="title"/>
          </p:nvPr>
        </p:nvSpPr>
        <p:spPr/>
        <p:txBody>
          <a:bodyPr/>
          <a:lstStyle/>
          <a:p>
            <a:r>
              <a:rPr lang="en-GB" altLang="en-US" dirty="0"/>
              <a:t>Yet another GP</a:t>
            </a:r>
          </a:p>
        </p:txBody>
      </p:sp>
      <p:sp>
        <p:nvSpPr>
          <p:cNvPr id="33797" name="Rectangle 5">
            <a:extLst>
              <a:ext uri="{FF2B5EF4-FFF2-40B4-BE49-F238E27FC236}">
                <a16:creationId xmlns:a16="http://schemas.microsoft.com/office/drawing/2014/main" id="{4E3E5821-8200-4443-9674-DCD6F6846511}"/>
              </a:ext>
            </a:extLst>
          </p:cNvPr>
          <p:cNvSpPr>
            <a:spLocks noGrp="1" noChangeArrowheads="1"/>
          </p:cNvSpPr>
          <p:nvPr>
            <p:ph type="body" idx="1"/>
          </p:nvPr>
        </p:nvSpPr>
        <p:spPr/>
        <p:txBody>
          <a:bodyPr/>
          <a:lstStyle/>
          <a:p>
            <a:r>
              <a:rPr lang="en-GB" altLang="en-US" dirty="0"/>
              <a:t>Inference about experts’ underlying distribution</a:t>
            </a:r>
          </a:p>
          <a:p>
            <a:pPr lvl="1"/>
            <a:r>
              <a:rPr lang="en-GB" altLang="en-US" dirty="0"/>
              <a:t>The experts’ density is an unknown function</a:t>
            </a:r>
          </a:p>
          <a:p>
            <a:pPr lvl="1"/>
            <a:r>
              <a:rPr lang="en-GB" altLang="en-US" dirty="0"/>
              <a:t>Specify GP prior</a:t>
            </a:r>
          </a:p>
          <a:p>
            <a:pPr lvl="2"/>
            <a:r>
              <a:rPr lang="en-GB" altLang="en-US" dirty="0"/>
              <a:t>Generally uninformative but including beliefs about smoothness, probably unimodal, reasonably symmetric</a:t>
            </a:r>
          </a:p>
          <a:p>
            <a:pPr lvl="1"/>
            <a:r>
              <a:rPr lang="en-GB" altLang="en-US" dirty="0"/>
              <a:t>Experts’ judgements are </a:t>
            </a:r>
            <a:r>
              <a:rPr lang="en-GB" altLang="en-US" dirty="0">
                <a:solidFill>
                  <a:srgbClr val="C00000"/>
                </a:solidFill>
              </a:rPr>
              <a:t>data</a:t>
            </a:r>
          </a:p>
          <a:p>
            <a:pPr lvl="1"/>
            <a:r>
              <a:rPr lang="en-GB" altLang="en-US" dirty="0"/>
              <a:t>Posterior GP provides estimate of expert’s density and specification of uncertainty</a:t>
            </a:r>
          </a:p>
          <a:p>
            <a:r>
              <a:rPr lang="en-GB" altLang="en-US" dirty="0"/>
              <a:t>We are observing integrals of the GP</a:t>
            </a:r>
          </a:p>
          <a:p>
            <a:pPr lvl="1"/>
            <a:r>
              <a:rPr lang="en-GB" altLang="en-US" dirty="0"/>
              <a:t>Possibly with error</a:t>
            </a:r>
          </a:p>
        </p:txBody>
      </p:sp>
      <p:sp>
        <p:nvSpPr>
          <p:cNvPr id="2" name="Date Placeholder 1">
            <a:extLst>
              <a:ext uri="{FF2B5EF4-FFF2-40B4-BE49-F238E27FC236}">
                <a16:creationId xmlns:a16="http://schemas.microsoft.com/office/drawing/2014/main" id="{30E2DB86-EE62-4E7D-AC29-6112FF5DCB70}"/>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795BAACA-6FBF-43D5-8757-52C1328EC47C}"/>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619451A2-B58B-4400-9775-270A784A9C4A}"/>
              </a:ext>
            </a:extLst>
          </p:cNvPr>
          <p:cNvSpPr>
            <a:spLocks noGrp="1"/>
          </p:cNvSpPr>
          <p:nvPr>
            <p:ph type="sldNum" sz="quarter" idx="12"/>
          </p:nvPr>
        </p:nvSpPr>
        <p:spPr/>
        <p:txBody>
          <a:bodyPr/>
          <a:lstStyle/>
          <a:p>
            <a:fld id="{4B677D87-4A3F-42BC-B654-BDF7705231C5}" type="slidenum">
              <a:rPr lang="en-US" altLang="en-US" smtClean="0"/>
              <a:pPr/>
              <a:t>32</a:t>
            </a:fld>
            <a:endParaRPr lang="en-US" altLang="en-US"/>
          </a:p>
        </p:txBody>
      </p:sp>
    </p:spTree>
    <p:extLst>
      <p:ext uri="{BB962C8B-B14F-4D97-AF65-F5344CB8AC3E}">
        <p14:creationId xmlns:p14="http://schemas.microsoft.com/office/powerpoint/2010/main" val="33019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79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79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7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2E44FD9-7570-4073-BEE6-FAF055655E76}"/>
              </a:ext>
            </a:extLst>
          </p:cNvPr>
          <p:cNvSpPr>
            <a:spLocks noChangeArrowheads="1"/>
          </p:cNvSpPr>
          <p:nvPr/>
        </p:nvSpPr>
        <p:spPr bwMode="auto">
          <a:xfrm>
            <a:off x="304800" y="381000"/>
            <a:ext cx="8839200" cy="1828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43" name="Rectangle 3">
            <a:extLst>
              <a:ext uri="{FF2B5EF4-FFF2-40B4-BE49-F238E27FC236}">
                <a16:creationId xmlns:a16="http://schemas.microsoft.com/office/drawing/2014/main" id="{48275E6F-4358-4C6B-9E12-6B6023B70ED3}"/>
              </a:ext>
            </a:extLst>
          </p:cNvPr>
          <p:cNvSpPr>
            <a:spLocks noGrp="1" noChangeArrowheads="1"/>
          </p:cNvSpPr>
          <p:nvPr>
            <p:ph type="body" idx="4294967295"/>
          </p:nvPr>
        </p:nvSpPr>
        <p:spPr>
          <a:xfrm>
            <a:off x="914400" y="4419600"/>
            <a:ext cx="7772400" cy="1219200"/>
          </a:xfrm>
        </p:spPr>
        <p:txBody>
          <a:bodyPr/>
          <a:lstStyle/>
          <a:p>
            <a:pPr>
              <a:buFontTx/>
              <a:buNone/>
            </a:pPr>
            <a:r>
              <a:rPr lang="en-GB" altLang="en-US"/>
              <a:t>	Example of elicited distribution, without and with error in expert’s judgements</a:t>
            </a:r>
          </a:p>
        </p:txBody>
      </p:sp>
      <p:pic>
        <p:nvPicPr>
          <p:cNvPr id="35845" name="Picture 5">
            <a:extLst>
              <a:ext uri="{FF2B5EF4-FFF2-40B4-BE49-F238E27FC236}">
                <a16:creationId xmlns:a16="http://schemas.microsoft.com/office/drawing/2014/main" id="{7778B709-9919-4E0D-8525-EBAA5D29DD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08038"/>
            <a:ext cx="4184650" cy="3230562"/>
          </a:xfrm>
          <a:prstGeom prst="rect">
            <a:avLst/>
          </a:prstGeom>
          <a:noFill/>
          <a:extLst>
            <a:ext uri="{909E8E84-426E-40DD-AFC4-6F175D3DCCD1}">
              <a14:hiddenFill xmlns:a14="http://schemas.microsoft.com/office/drawing/2010/main">
                <a:solidFill>
                  <a:srgbClr val="FFFFFF"/>
                </a:solidFill>
              </a14:hiddenFill>
            </a:ext>
          </a:extLst>
        </p:spPr>
      </p:pic>
      <p:pic>
        <p:nvPicPr>
          <p:cNvPr id="35846" name="Picture 6">
            <a:extLst>
              <a:ext uri="{FF2B5EF4-FFF2-40B4-BE49-F238E27FC236}">
                <a16:creationId xmlns:a16="http://schemas.microsoft.com/office/drawing/2014/main" id="{A3458001-97EC-41EF-873F-731173C943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0750" y="808038"/>
            <a:ext cx="4184650" cy="3230562"/>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a:extLst>
              <a:ext uri="{FF2B5EF4-FFF2-40B4-BE49-F238E27FC236}">
                <a16:creationId xmlns:a16="http://schemas.microsoft.com/office/drawing/2014/main" id="{022D823D-2F8F-444A-B4CA-C49EE9C9CC09}"/>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A9073395-C7BF-41D3-8F79-D9315665C1D2}"/>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691F3150-A289-497F-94F9-7B833CA58224}"/>
              </a:ext>
            </a:extLst>
          </p:cNvPr>
          <p:cNvSpPr>
            <a:spLocks noGrp="1"/>
          </p:cNvSpPr>
          <p:nvPr>
            <p:ph type="sldNum" sz="quarter" idx="12"/>
          </p:nvPr>
        </p:nvSpPr>
        <p:spPr/>
        <p:txBody>
          <a:bodyPr/>
          <a:lstStyle/>
          <a:p>
            <a:fld id="{219CB65D-777B-4CA1-8A63-955DA7E47BFC}" type="slidenum">
              <a:rPr lang="en-US" altLang="en-US" smtClean="0"/>
              <a:pPr/>
              <a:t>33</a:t>
            </a:fld>
            <a:endParaRPr lang="en-US" altLang="en-US"/>
          </a:p>
        </p:txBody>
      </p:sp>
    </p:spTree>
    <p:extLst>
      <p:ext uri="{BB962C8B-B14F-4D97-AF65-F5344CB8AC3E}">
        <p14:creationId xmlns:p14="http://schemas.microsoft.com/office/powerpoint/2010/main" val="2341561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996E6F-B74A-82C7-A69B-F9D17F9C1039}"/>
              </a:ext>
            </a:extLst>
          </p:cNvPr>
          <p:cNvSpPr>
            <a:spLocks noGrp="1"/>
          </p:cNvSpPr>
          <p:nvPr>
            <p:ph type="title"/>
          </p:nvPr>
        </p:nvSpPr>
        <p:spPr/>
        <p:txBody>
          <a:bodyPr/>
          <a:lstStyle/>
          <a:p>
            <a:r>
              <a:rPr lang="en-GB" dirty="0"/>
              <a:t>Multi-fidelity models</a:t>
            </a:r>
          </a:p>
        </p:txBody>
      </p:sp>
      <p:sp>
        <p:nvSpPr>
          <p:cNvPr id="6" name="Content Placeholder 5">
            <a:extLst>
              <a:ext uri="{FF2B5EF4-FFF2-40B4-BE49-F238E27FC236}">
                <a16:creationId xmlns:a16="http://schemas.microsoft.com/office/drawing/2014/main" id="{58646CB4-E388-4416-5302-95537C6BA0D1}"/>
              </a:ext>
            </a:extLst>
          </p:cNvPr>
          <p:cNvSpPr>
            <a:spLocks noGrp="1"/>
          </p:cNvSpPr>
          <p:nvPr>
            <p:ph idx="1"/>
          </p:nvPr>
        </p:nvSpPr>
        <p:spPr/>
        <p:txBody>
          <a:bodyPr/>
          <a:lstStyle/>
          <a:p>
            <a:r>
              <a:rPr lang="en-GB" dirty="0"/>
              <a:t>This is another topic that seems to be trending</a:t>
            </a:r>
          </a:p>
          <a:p>
            <a:r>
              <a:rPr lang="en-GB" dirty="0"/>
              <a:t>We have a model </a:t>
            </a:r>
            <a:r>
              <a:rPr lang="en-GB" i="1" dirty="0">
                <a:cs typeface="Times New Roman" panose="02020603050405020304" pitchFamily="18" charset="0"/>
              </a:rPr>
              <a:t>f</a:t>
            </a:r>
            <a:r>
              <a:rPr lang="en-GB" baseline="-25000" dirty="0">
                <a:cs typeface="Times New Roman" panose="02020603050405020304" pitchFamily="18" charset="0"/>
              </a:rPr>
              <a:t>1</a:t>
            </a:r>
            <a:r>
              <a:rPr lang="en-GB" dirty="0"/>
              <a:t> that incorporates all the science</a:t>
            </a:r>
          </a:p>
          <a:p>
            <a:pPr lvl="1"/>
            <a:r>
              <a:rPr lang="en-GB" dirty="0"/>
              <a:t>But it takes forever to run</a:t>
            </a:r>
          </a:p>
          <a:p>
            <a:pPr lvl="1"/>
            <a:r>
              <a:rPr lang="en-GB" dirty="0"/>
              <a:t>We have a lower fidelity model </a:t>
            </a:r>
            <a:r>
              <a:rPr lang="en-GB" i="1" dirty="0">
                <a:cs typeface="Times New Roman" panose="02020603050405020304" pitchFamily="18" charset="0"/>
              </a:rPr>
              <a:t>f</a:t>
            </a:r>
            <a:r>
              <a:rPr lang="en-GB" baseline="-25000" dirty="0">
                <a:cs typeface="Times New Roman" panose="02020603050405020304" pitchFamily="18" charset="0"/>
              </a:rPr>
              <a:t>2</a:t>
            </a:r>
            <a:r>
              <a:rPr lang="en-GB" dirty="0"/>
              <a:t> that runs quickly </a:t>
            </a:r>
          </a:p>
          <a:p>
            <a:pPr lvl="1"/>
            <a:r>
              <a:rPr lang="en-GB" dirty="0"/>
              <a:t>We can make a few runs of </a:t>
            </a:r>
            <a:r>
              <a:rPr lang="en-GB" i="1" dirty="0">
                <a:cs typeface="Times New Roman" panose="02020603050405020304" pitchFamily="18" charset="0"/>
              </a:rPr>
              <a:t>f</a:t>
            </a:r>
            <a:r>
              <a:rPr lang="en-GB" baseline="-25000" dirty="0">
                <a:cs typeface="Times New Roman" panose="02020603050405020304" pitchFamily="18" charset="0"/>
              </a:rPr>
              <a:t>1</a:t>
            </a:r>
            <a:r>
              <a:rPr lang="en-GB" dirty="0"/>
              <a:t> and many more runs of </a:t>
            </a:r>
            <a:r>
              <a:rPr lang="en-GB" i="1" dirty="0">
                <a:cs typeface="Times New Roman" panose="02020603050405020304" pitchFamily="18" charset="0"/>
              </a:rPr>
              <a:t>f</a:t>
            </a:r>
            <a:r>
              <a:rPr lang="en-GB" baseline="-25000" dirty="0">
                <a:cs typeface="Times New Roman" panose="02020603050405020304" pitchFamily="18" charset="0"/>
              </a:rPr>
              <a:t>2</a:t>
            </a:r>
          </a:p>
          <a:p>
            <a:pPr lvl="1"/>
            <a:r>
              <a:rPr lang="en-GB" dirty="0">
                <a:cs typeface="Times New Roman" panose="02020603050405020304" pitchFamily="18" charset="0"/>
              </a:rPr>
              <a:t>Can we combine the information from these two sources?</a:t>
            </a:r>
          </a:p>
          <a:p>
            <a:r>
              <a:rPr lang="en-GB" dirty="0">
                <a:cs typeface="Times New Roman" panose="02020603050405020304" pitchFamily="18" charset="0"/>
              </a:rPr>
              <a:t>Model</a:t>
            </a:r>
          </a:p>
          <a:p>
            <a:pPr marL="457200" lvl="1" indent="0">
              <a:buNone/>
            </a:pPr>
            <a:r>
              <a:rPr lang="en-GB" i="1" dirty="0">
                <a:cs typeface="Times New Roman" panose="02020603050405020304" pitchFamily="18" charset="0"/>
              </a:rPr>
              <a:t>       f</a:t>
            </a:r>
            <a:r>
              <a:rPr lang="en-GB" baseline="-25000" dirty="0">
                <a:cs typeface="Times New Roman" panose="02020603050405020304" pitchFamily="18" charset="0"/>
              </a:rPr>
              <a:t>2</a:t>
            </a:r>
            <a:r>
              <a:rPr lang="en-GB" dirty="0"/>
              <a:t> = </a:t>
            </a:r>
            <a:r>
              <a:rPr lang="en-GB" i="1" dirty="0">
                <a:cs typeface="Times New Roman" panose="02020603050405020304" pitchFamily="18" charset="0"/>
              </a:rPr>
              <a:t>f</a:t>
            </a:r>
            <a:r>
              <a:rPr lang="en-GB" baseline="-25000" dirty="0">
                <a:cs typeface="Times New Roman" panose="02020603050405020304" pitchFamily="18" charset="0"/>
              </a:rPr>
              <a:t>1</a:t>
            </a:r>
            <a:r>
              <a:rPr lang="en-GB" dirty="0"/>
              <a:t> + </a:t>
            </a:r>
            <a:r>
              <a:rPr lang="en-GB" i="1" dirty="0">
                <a:cs typeface="Times New Roman" panose="02020603050405020304" pitchFamily="18" charset="0"/>
              </a:rPr>
              <a:t>g</a:t>
            </a:r>
            <a:r>
              <a:rPr lang="en-GB" dirty="0"/>
              <a:t> </a:t>
            </a:r>
          </a:p>
          <a:p>
            <a:pPr lvl="1"/>
            <a:r>
              <a:rPr lang="en-GB" dirty="0"/>
              <a:t>where the difference function </a:t>
            </a:r>
            <a:r>
              <a:rPr lang="en-GB" i="1" dirty="0">
                <a:cs typeface="Times New Roman" panose="02020603050405020304" pitchFamily="18" charset="0"/>
              </a:rPr>
              <a:t>g</a:t>
            </a:r>
            <a:r>
              <a:rPr lang="en-GB" dirty="0"/>
              <a:t> is again modelled as a GP</a:t>
            </a:r>
          </a:p>
          <a:p>
            <a:pPr lvl="1"/>
            <a:r>
              <a:rPr lang="en-GB" dirty="0"/>
              <a:t>Equivalently the model discrepancy </a:t>
            </a:r>
            <a:r>
              <a:rPr lang="el-GR" dirty="0">
                <a:latin typeface="Times New Roman" panose="02020603050405020304" pitchFamily="18" charset="0"/>
                <a:cs typeface="Times New Roman" panose="02020603050405020304" pitchFamily="18" charset="0"/>
              </a:rPr>
              <a:t>δ</a:t>
            </a:r>
            <a:r>
              <a:rPr lang="en-GB" baseline="-25000" dirty="0">
                <a:latin typeface="Times New Roman" panose="02020603050405020304" pitchFamily="18" charset="0"/>
                <a:cs typeface="Times New Roman" panose="02020603050405020304" pitchFamily="18" charset="0"/>
              </a:rPr>
              <a:t>2</a:t>
            </a:r>
            <a:r>
              <a:rPr lang="en-GB" dirty="0"/>
              <a:t> for </a:t>
            </a:r>
            <a:r>
              <a:rPr lang="en-GB" i="1" dirty="0">
                <a:cs typeface="Times New Roman" panose="02020603050405020304" pitchFamily="18" charset="0"/>
              </a:rPr>
              <a:t>f</a:t>
            </a:r>
            <a:r>
              <a:rPr lang="en-GB" baseline="-25000" dirty="0">
                <a:cs typeface="Times New Roman" panose="02020603050405020304" pitchFamily="18" charset="0"/>
              </a:rPr>
              <a:t>2</a:t>
            </a:r>
            <a:r>
              <a:rPr lang="en-GB" dirty="0"/>
              <a:t> is </a:t>
            </a:r>
            <a:r>
              <a:rPr lang="el-GR" dirty="0">
                <a:latin typeface="Times New Roman" panose="02020603050405020304" pitchFamily="18" charset="0"/>
                <a:cs typeface="Times New Roman" panose="02020603050405020304" pitchFamily="18" charset="0"/>
              </a:rPr>
              <a:t>δ</a:t>
            </a:r>
            <a:r>
              <a:rPr lang="en-GB" baseline="-25000" dirty="0">
                <a:latin typeface="Times New Roman" panose="02020603050405020304" pitchFamily="18" charset="0"/>
                <a:cs typeface="Times New Roman" panose="02020603050405020304" pitchFamily="18" charset="0"/>
              </a:rPr>
              <a:t>1</a:t>
            </a:r>
            <a:r>
              <a:rPr lang="en-GB" dirty="0"/>
              <a:t>+ </a:t>
            </a:r>
            <a:r>
              <a:rPr lang="en-GB" i="1" dirty="0">
                <a:cs typeface="Times New Roman" panose="02020603050405020304" pitchFamily="18" charset="0"/>
              </a:rPr>
              <a:t>g</a:t>
            </a:r>
            <a:endParaRPr lang="en-GB" dirty="0"/>
          </a:p>
        </p:txBody>
      </p:sp>
      <p:sp>
        <p:nvSpPr>
          <p:cNvPr id="2" name="Date Placeholder 1">
            <a:extLst>
              <a:ext uri="{FF2B5EF4-FFF2-40B4-BE49-F238E27FC236}">
                <a16:creationId xmlns:a16="http://schemas.microsoft.com/office/drawing/2014/main" id="{4B3EAD3C-1EC9-45A2-DEDB-F7DC0239C8FC}"/>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60BD0265-4285-D567-82FF-BED206667AA3}"/>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0F57BAEC-0B2C-4274-F1D9-A3EE6C776567}"/>
              </a:ext>
            </a:extLst>
          </p:cNvPr>
          <p:cNvSpPr>
            <a:spLocks noGrp="1"/>
          </p:cNvSpPr>
          <p:nvPr>
            <p:ph type="sldNum" sz="quarter" idx="12"/>
          </p:nvPr>
        </p:nvSpPr>
        <p:spPr/>
        <p:txBody>
          <a:bodyPr/>
          <a:lstStyle/>
          <a:p>
            <a:fld id="{219CB65D-777B-4CA1-8A63-955DA7E47BFC}" type="slidenum">
              <a:rPr lang="en-US" altLang="en-US" smtClean="0"/>
              <a:pPr/>
              <a:t>34</a:t>
            </a:fld>
            <a:endParaRPr lang="en-US" altLang="en-US"/>
          </a:p>
        </p:txBody>
      </p:sp>
    </p:spTree>
    <p:extLst>
      <p:ext uri="{BB962C8B-B14F-4D97-AF65-F5344CB8AC3E}">
        <p14:creationId xmlns:p14="http://schemas.microsoft.com/office/powerpoint/2010/main" val="392108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8301BE-8B65-C699-3E00-50613FE93842}"/>
              </a:ext>
            </a:extLst>
          </p:cNvPr>
          <p:cNvSpPr>
            <a:spLocks noGrp="1"/>
          </p:cNvSpPr>
          <p:nvPr>
            <p:ph type="title"/>
          </p:nvPr>
        </p:nvSpPr>
        <p:spPr/>
        <p:txBody>
          <a:bodyPr/>
          <a:lstStyle/>
          <a:p>
            <a:r>
              <a:rPr lang="en-GB" dirty="0"/>
              <a:t>Doing science</a:t>
            </a:r>
          </a:p>
        </p:txBody>
      </p:sp>
      <p:sp>
        <p:nvSpPr>
          <p:cNvPr id="6" name="Text Placeholder 5">
            <a:extLst>
              <a:ext uri="{FF2B5EF4-FFF2-40B4-BE49-F238E27FC236}">
                <a16:creationId xmlns:a16="http://schemas.microsoft.com/office/drawing/2014/main" id="{2CCD69D2-51EE-D200-6445-380B5D0E0C0C}"/>
              </a:ext>
            </a:extLst>
          </p:cNvPr>
          <p:cNvSpPr>
            <a:spLocks noGrp="1"/>
          </p:cNvSpPr>
          <p:nvPr>
            <p:ph type="body" idx="1"/>
          </p:nvPr>
        </p:nvSpPr>
        <p:spPr/>
        <p:txBody>
          <a:bodyPr/>
          <a:lstStyle/>
          <a:p>
            <a:endParaRPr lang="en-GB"/>
          </a:p>
        </p:txBody>
      </p:sp>
      <p:sp>
        <p:nvSpPr>
          <p:cNvPr id="2" name="Date Placeholder 1">
            <a:extLst>
              <a:ext uri="{FF2B5EF4-FFF2-40B4-BE49-F238E27FC236}">
                <a16:creationId xmlns:a16="http://schemas.microsoft.com/office/drawing/2014/main" id="{5D079F0F-B151-9891-A791-8F5CE80EEA44}"/>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0F7C69C3-8FF8-A35B-20D5-4A7ED1E7AEE4}"/>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AD342465-EBF6-291D-4361-BC3117165C4F}"/>
              </a:ext>
            </a:extLst>
          </p:cNvPr>
          <p:cNvSpPr>
            <a:spLocks noGrp="1"/>
          </p:cNvSpPr>
          <p:nvPr>
            <p:ph type="sldNum" sz="quarter" idx="12"/>
          </p:nvPr>
        </p:nvSpPr>
        <p:spPr/>
        <p:txBody>
          <a:bodyPr/>
          <a:lstStyle/>
          <a:p>
            <a:fld id="{219CB65D-777B-4CA1-8A63-955DA7E47BFC}" type="slidenum">
              <a:rPr lang="en-US" altLang="en-US" smtClean="0"/>
              <a:pPr/>
              <a:t>35</a:t>
            </a:fld>
            <a:endParaRPr lang="en-US" altLang="en-US"/>
          </a:p>
        </p:txBody>
      </p:sp>
    </p:spTree>
    <p:extLst>
      <p:ext uri="{BB962C8B-B14F-4D97-AF65-F5344CB8AC3E}">
        <p14:creationId xmlns:p14="http://schemas.microsoft.com/office/powerpoint/2010/main" val="4715438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5041FC-B097-5549-E372-FB6C3982E588}"/>
              </a:ext>
            </a:extLst>
          </p:cNvPr>
          <p:cNvSpPr>
            <a:spLocks noGrp="1"/>
          </p:cNvSpPr>
          <p:nvPr>
            <p:ph type="title"/>
          </p:nvPr>
        </p:nvSpPr>
        <p:spPr/>
        <p:txBody>
          <a:bodyPr/>
          <a:lstStyle/>
          <a:p>
            <a:r>
              <a:rPr lang="en-GB" dirty="0"/>
              <a:t>Model discrepancy revisited</a:t>
            </a:r>
          </a:p>
        </p:txBody>
      </p:sp>
      <p:sp>
        <p:nvSpPr>
          <p:cNvPr id="6" name="Content Placeholder 5">
            <a:extLst>
              <a:ext uri="{FF2B5EF4-FFF2-40B4-BE49-F238E27FC236}">
                <a16:creationId xmlns:a16="http://schemas.microsoft.com/office/drawing/2014/main" id="{3D5563FA-6B6F-AAD5-8B24-D9F7AB91E4C9}"/>
              </a:ext>
            </a:extLst>
          </p:cNvPr>
          <p:cNvSpPr>
            <a:spLocks noGrp="1"/>
          </p:cNvSpPr>
          <p:nvPr>
            <p:ph idx="1"/>
          </p:nvPr>
        </p:nvSpPr>
        <p:spPr/>
        <p:txBody>
          <a:bodyPr/>
          <a:lstStyle/>
          <a:p>
            <a:r>
              <a:rPr lang="en-GB" dirty="0"/>
              <a:t>Remember the model discrepancy framework says</a:t>
            </a:r>
          </a:p>
          <a:p>
            <a:pPr marL="457200" lvl="1" indent="0">
              <a:buNone/>
            </a:pPr>
            <a:r>
              <a:rPr lang="en-GB" dirty="0"/>
              <a:t>          </a:t>
            </a:r>
            <a:r>
              <a:rPr lang="el-GR" dirty="0"/>
              <a:t>ζ</a:t>
            </a:r>
            <a:r>
              <a:rPr lang="en-GB" dirty="0"/>
              <a:t>(</a:t>
            </a:r>
            <a:r>
              <a:rPr lang="en-GB" i="1" dirty="0"/>
              <a:t>x</a:t>
            </a:r>
            <a:r>
              <a:rPr lang="en-GB" dirty="0"/>
              <a:t>) = </a:t>
            </a:r>
            <a:r>
              <a:rPr lang="en-GB" i="1" dirty="0"/>
              <a:t>f</a:t>
            </a:r>
            <a:r>
              <a:rPr lang="en-GB" sz="600" i="1" dirty="0"/>
              <a:t> </a:t>
            </a:r>
            <a:r>
              <a:rPr lang="en-GB" dirty="0"/>
              <a:t>(</a:t>
            </a:r>
            <a:r>
              <a:rPr lang="en-GB" i="1" dirty="0"/>
              <a:t>x</a:t>
            </a:r>
            <a:r>
              <a:rPr lang="en-GB" dirty="0"/>
              <a:t>,</a:t>
            </a:r>
            <a:r>
              <a:rPr lang="en-GB" sz="1000" dirty="0"/>
              <a:t> </a:t>
            </a:r>
            <a:r>
              <a:rPr lang="el-GR" dirty="0">
                <a:latin typeface="Times New Roman" panose="02020603050405020304" pitchFamily="18" charset="0"/>
                <a:cs typeface="Times New Roman" panose="02020603050405020304" pitchFamily="18" charset="0"/>
              </a:rPr>
              <a:t>θ</a:t>
            </a:r>
            <a:r>
              <a:rPr lang="en-GB" dirty="0"/>
              <a:t>) + </a:t>
            </a:r>
            <a:r>
              <a:rPr lang="el-GR" dirty="0">
                <a:latin typeface="Times New Roman" panose="02020603050405020304" pitchFamily="18" charset="0"/>
                <a:cs typeface="Times New Roman" panose="02020603050405020304" pitchFamily="18" charset="0"/>
              </a:rPr>
              <a:t>δ</a:t>
            </a:r>
            <a:r>
              <a:rPr lang="en-GB" dirty="0"/>
              <a:t>(</a:t>
            </a:r>
            <a:r>
              <a:rPr lang="en-GB" i="1" dirty="0"/>
              <a:t>x</a:t>
            </a:r>
            <a:r>
              <a:rPr lang="en-GB" dirty="0"/>
              <a:t>)</a:t>
            </a:r>
          </a:p>
          <a:p>
            <a:pPr lvl="1"/>
            <a:r>
              <a:rPr lang="en-GB" dirty="0"/>
              <a:t>where </a:t>
            </a:r>
            <a:r>
              <a:rPr lang="el-GR" dirty="0"/>
              <a:t>ζ</a:t>
            </a:r>
            <a:r>
              <a:rPr lang="en-GB" dirty="0"/>
              <a:t> is the real-world process </a:t>
            </a:r>
          </a:p>
          <a:p>
            <a:pPr lvl="1"/>
            <a:r>
              <a:rPr lang="en-GB" i="1" dirty="0"/>
              <a:t>x</a:t>
            </a:r>
            <a:r>
              <a:rPr lang="en-GB" dirty="0"/>
              <a:t> is the control vector determining a particular instance</a:t>
            </a:r>
            <a:endParaRPr lang="en-GB" i="1" dirty="0"/>
          </a:p>
          <a:p>
            <a:pPr lvl="1"/>
            <a:r>
              <a:rPr lang="en-GB" i="1" dirty="0"/>
              <a:t>f</a:t>
            </a:r>
            <a:r>
              <a:rPr lang="en-GB" dirty="0"/>
              <a:t> is the simulator</a:t>
            </a:r>
          </a:p>
          <a:p>
            <a:pPr lvl="1"/>
            <a:r>
              <a:rPr lang="el-GR" dirty="0">
                <a:latin typeface="Times New Roman" panose="02020603050405020304" pitchFamily="18" charset="0"/>
                <a:cs typeface="Times New Roman" panose="02020603050405020304" pitchFamily="18" charset="0"/>
              </a:rPr>
              <a:t>θ</a:t>
            </a:r>
            <a:r>
              <a:rPr lang="en-GB" dirty="0"/>
              <a:t> is the parameter vector</a:t>
            </a:r>
          </a:p>
          <a:p>
            <a:pPr lvl="1"/>
            <a:r>
              <a:rPr lang="el-GR" dirty="0">
                <a:latin typeface="Times New Roman" panose="02020603050405020304" pitchFamily="18" charset="0"/>
                <a:cs typeface="Times New Roman" panose="02020603050405020304" pitchFamily="18" charset="0"/>
              </a:rPr>
              <a:t>δ</a:t>
            </a:r>
            <a:r>
              <a:rPr lang="en-GB" dirty="0"/>
              <a:t> is the model discrepancy function</a:t>
            </a:r>
          </a:p>
          <a:p>
            <a:r>
              <a:rPr lang="en-GB" dirty="0"/>
              <a:t>And I suggested that given some runs of the simulator and some real-world observations we could learn about the model discrepancy and the true parameter values</a:t>
            </a:r>
          </a:p>
          <a:p>
            <a:pPr lvl="1"/>
            <a:r>
              <a:rPr lang="en-GB" dirty="0">
                <a:solidFill>
                  <a:srgbClr val="CC0000"/>
                </a:solidFill>
              </a:rPr>
              <a:t>But</a:t>
            </a:r>
            <a:r>
              <a:rPr lang="en-GB" dirty="0"/>
              <a:t> that is not quite true!</a:t>
            </a:r>
          </a:p>
        </p:txBody>
      </p:sp>
      <p:sp>
        <p:nvSpPr>
          <p:cNvPr id="2" name="Date Placeholder 1">
            <a:extLst>
              <a:ext uri="{FF2B5EF4-FFF2-40B4-BE49-F238E27FC236}">
                <a16:creationId xmlns:a16="http://schemas.microsoft.com/office/drawing/2014/main" id="{A02B5E29-E8D8-AC6B-A0B7-196BE7956E75}"/>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65A8988F-6414-F71F-FE7E-275B4D72A8AA}"/>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06A01728-878A-75F8-E722-5DDCFD2C6094}"/>
              </a:ext>
            </a:extLst>
          </p:cNvPr>
          <p:cNvSpPr>
            <a:spLocks noGrp="1"/>
          </p:cNvSpPr>
          <p:nvPr>
            <p:ph type="sldNum" sz="quarter" idx="12"/>
          </p:nvPr>
        </p:nvSpPr>
        <p:spPr/>
        <p:txBody>
          <a:bodyPr/>
          <a:lstStyle/>
          <a:p>
            <a:fld id="{219CB65D-777B-4CA1-8A63-955DA7E47BFC}" type="slidenum">
              <a:rPr lang="en-US" altLang="en-US" smtClean="0"/>
              <a:pPr/>
              <a:t>36</a:t>
            </a:fld>
            <a:endParaRPr lang="en-US" altLang="en-US"/>
          </a:p>
        </p:txBody>
      </p:sp>
    </p:spTree>
    <p:extLst>
      <p:ext uri="{BB962C8B-B14F-4D97-AF65-F5344CB8AC3E}">
        <p14:creationId xmlns:p14="http://schemas.microsoft.com/office/powerpoint/2010/main" val="299021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Nonidentifiability</a:t>
            </a:r>
          </a:p>
        </p:txBody>
      </p:sp>
      <p:sp>
        <p:nvSpPr>
          <p:cNvPr id="3" name="Footer Placeholder 2"/>
          <p:cNvSpPr>
            <a:spLocks noGrp="1"/>
          </p:cNvSpPr>
          <p:nvPr>
            <p:ph type="ftr" sz="quarter" idx="11"/>
          </p:nvPr>
        </p:nvSpPr>
        <p:spPr/>
        <p:txBody>
          <a:bodyPr/>
          <a:lstStyle/>
          <a:p>
            <a:r>
              <a:rPr lang="en-GB"/>
              <a:t>Cambridge Ellis Unit Summer School</a:t>
            </a:r>
          </a:p>
        </p:txBody>
      </p:sp>
      <p:sp>
        <p:nvSpPr>
          <p:cNvPr id="4" name="Slide Number Placeholder 3"/>
          <p:cNvSpPr>
            <a:spLocks noGrp="1"/>
          </p:cNvSpPr>
          <p:nvPr>
            <p:ph type="sldNum" sz="quarter" idx="12"/>
          </p:nvPr>
        </p:nvSpPr>
        <p:spPr/>
        <p:txBody>
          <a:bodyPr/>
          <a:lstStyle/>
          <a:p>
            <a:fld id="{91B33F29-B273-498D-9E61-768BCA5BAB96}" type="slidenum">
              <a:rPr lang="en-GB" smtClean="0"/>
              <a:pPr/>
              <a:t>37</a:t>
            </a:fld>
            <a:endParaRPr lang="en-GB"/>
          </a:p>
        </p:txBody>
      </p:sp>
      <p:sp>
        <p:nvSpPr>
          <p:cNvPr id="6" name="Content Placeholder 5"/>
          <p:cNvSpPr>
            <a:spLocks noGrp="1"/>
          </p:cNvSpPr>
          <p:nvPr>
            <p:ph sz="quarter" idx="1"/>
          </p:nvPr>
        </p:nvSpPr>
        <p:spPr/>
        <p:txBody>
          <a:bodyPr>
            <a:normAutofit/>
          </a:bodyPr>
          <a:lstStyle/>
          <a:p>
            <a:r>
              <a:rPr lang="en-GB" dirty="0"/>
              <a:t>The model discrepancy framework is </a:t>
            </a:r>
            <a:r>
              <a:rPr lang="en-GB" dirty="0">
                <a:solidFill>
                  <a:srgbClr val="C00000"/>
                </a:solidFill>
              </a:rPr>
              <a:t>not identifiable</a:t>
            </a:r>
          </a:p>
          <a:p>
            <a:pPr marL="0"/>
            <a:r>
              <a:rPr lang="en-GB" dirty="0"/>
              <a:t>For any </a:t>
            </a:r>
            <a:r>
              <a:rPr lang="el-GR" dirty="0">
                <a:cs typeface="Times" pitchFamily="18" charset="0"/>
              </a:rPr>
              <a:t>θ</a:t>
            </a:r>
            <a:r>
              <a:rPr lang="en-GB" dirty="0"/>
              <a:t>, there is a </a:t>
            </a:r>
            <a:r>
              <a:rPr lang="el-GR" dirty="0">
                <a:latin typeface="Times New Roman" panose="02020603050405020304" pitchFamily="18" charset="0"/>
                <a:cs typeface="Times New Roman" panose="02020603050405020304" pitchFamily="18" charset="0"/>
              </a:rPr>
              <a:t>δ</a:t>
            </a:r>
            <a:r>
              <a:rPr lang="en-GB" dirty="0">
                <a:latin typeface="Times" pitchFamily="18" charset="0"/>
                <a:cs typeface="Times" pitchFamily="18" charset="0"/>
              </a:rPr>
              <a:t> </a:t>
            </a:r>
            <a:r>
              <a:rPr lang="en-GB" dirty="0"/>
              <a:t>to match reality perfectly</a:t>
            </a:r>
          </a:p>
          <a:p>
            <a:pPr lvl="1"/>
            <a:r>
              <a:rPr lang="en-GB" dirty="0"/>
              <a:t>Reality is </a:t>
            </a:r>
            <a:r>
              <a:rPr lang="el-GR" dirty="0">
                <a:cs typeface="Calibri" panose="020F0502020204030204" pitchFamily="34" charset="0"/>
              </a:rPr>
              <a:t>ζ</a:t>
            </a:r>
            <a:r>
              <a:rPr lang="en-GB" dirty="0">
                <a:cs typeface="Times" pitchFamily="18" charset="0"/>
              </a:rPr>
              <a:t>(</a:t>
            </a:r>
            <a:r>
              <a:rPr lang="en-GB" i="1" dirty="0">
                <a:cs typeface="Times" pitchFamily="18" charset="0"/>
              </a:rPr>
              <a:t>x</a:t>
            </a:r>
            <a:r>
              <a:rPr lang="en-GB" dirty="0">
                <a:cs typeface="Times" pitchFamily="18" charset="0"/>
              </a:rPr>
              <a:t>) = </a:t>
            </a:r>
            <a:r>
              <a:rPr lang="en-GB" sz="2400" i="1" dirty="0"/>
              <a:t>f</a:t>
            </a:r>
            <a:r>
              <a:rPr lang="en-GB" sz="600" i="1" dirty="0"/>
              <a:t> </a:t>
            </a:r>
            <a:r>
              <a:rPr lang="en-GB" dirty="0">
                <a:cs typeface="Times" pitchFamily="18" charset="0"/>
              </a:rPr>
              <a:t>(</a:t>
            </a:r>
            <a:r>
              <a:rPr lang="en-GB" i="1" dirty="0">
                <a:cs typeface="Times" pitchFamily="18" charset="0"/>
              </a:rPr>
              <a:t>x</a:t>
            </a:r>
            <a:r>
              <a:rPr lang="en-GB" dirty="0">
                <a:cs typeface="Times" pitchFamily="18" charset="0"/>
              </a:rPr>
              <a:t>, </a:t>
            </a:r>
            <a:r>
              <a:rPr lang="el-GR" dirty="0">
                <a:cs typeface="Times" pitchFamily="18" charset="0"/>
              </a:rPr>
              <a:t>θ</a:t>
            </a:r>
            <a:r>
              <a:rPr lang="en-GB" dirty="0">
                <a:cs typeface="Times" pitchFamily="18" charset="0"/>
              </a:rPr>
              <a:t>) + </a:t>
            </a:r>
            <a:r>
              <a:rPr lang="el-GR" dirty="0">
                <a:latin typeface="Times New Roman" panose="02020603050405020304" pitchFamily="18" charset="0"/>
                <a:cs typeface="Times New Roman" panose="02020603050405020304" pitchFamily="18" charset="0"/>
              </a:rPr>
              <a:t>δ</a:t>
            </a:r>
            <a:r>
              <a:rPr lang="en-GB" dirty="0">
                <a:cs typeface="Times" pitchFamily="18" charset="0"/>
              </a:rPr>
              <a:t>(</a:t>
            </a:r>
            <a:r>
              <a:rPr lang="en-GB" i="1" dirty="0">
                <a:cs typeface="Times" pitchFamily="18" charset="0"/>
              </a:rPr>
              <a:t>x</a:t>
            </a:r>
            <a:r>
              <a:rPr lang="en-GB" dirty="0">
                <a:cs typeface="Times" pitchFamily="18" charset="0"/>
              </a:rPr>
              <a:t>)</a:t>
            </a:r>
          </a:p>
          <a:p>
            <a:r>
              <a:rPr lang="en-GB" dirty="0"/>
              <a:t>Suppose we had an unlimited number of observations</a:t>
            </a:r>
          </a:p>
          <a:p>
            <a:pPr lvl="1"/>
            <a:r>
              <a:rPr lang="en-GB" dirty="0"/>
              <a:t>We would learn reality’s true function </a:t>
            </a:r>
            <a:r>
              <a:rPr lang="el-GR" dirty="0">
                <a:cs typeface="Calibri" panose="020F0502020204030204" pitchFamily="34" charset="0"/>
              </a:rPr>
              <a:t>ζ</a:t>
            </a:r>
            <a:r>
              <a:rPr lang="en-GB" dirty="0"/>
              <a:t> exactly</a:t>
            </a:r>
          </a:p>
          <a:p>
            <a:pPr lvl="2"/>
            <a:r>
              <a:rPr lang="en-GB" dirty="0"/>
              <a:t>Within the range of the data</a:t>
            </a:r>
          </a:p>
          <a:p>
            <a:pPr lvl="1"/>
            <a:r>
              <a:rPr lang="en-GB" dirty="0"/>
              <a:t>But we would still not learn </a:t>
            </a:r>
            <a:r>
              <a:rPr lang="el-GR" dirty="0">
                <a:cs typeface="Times" pitchFamily="18" charset="0"/>
              </a:rPr>
              <a:t>θ</a:t>
            </a:r>
            <a:endParaRPr lang="en-GB" dirty="0">
              <a:latin typeface="Times New Roman"/>
              <a:cs typeface="Times New Roman"/>
            </a:endParaRPr>
          </a:p>
          <a:p>
            <a:pPr lvl="2"/>
            <a:r>
              <a:rPr lang="en-GB" dirty="0">
                <a:cs typeface="Times New Roman"/>
              </a:rPr>
              <a:t>It could in principle be anything</a:t>
            </a:r>
          </a:p>
          <a:p>
            <a:pPr lvl="1"/>
            <a:r>
              <a:rPr lang="en-GB" dirty="0"/>
              <a:t>Given </a:t>
            </a:r>
            <a:r>
              <a:rPr lang="el-GR" dirty="0">
                <a:cs typeface="Times" pitchFamily="18" charset="0"/>
              </a:rPr>
              <a:t>θ</a:t>
            </a:r>
            <a:r>
              <a:rPr lang="en-GB" i="1" dirty="0">
                <a:latin typeface="Times" pitchFamily="18" charset="0"/>
                <a:cs typeface="Times" pitchFamily="18" charset="0"/>
              </a:rPr>
              <a:t> </a:t>
            </a:r>
            <a:r>
              <a:rPr lang="en-GB" dirty="0"/>
              <a:t>and</a:t>
            </a:r>
            <a:r>
              <a:rPr lang="en-GB" i="1" dirty="0">
                <a:latin typeface="Times" pitchFamily="18" charset="0"/>
                <a:cs typeface="Times" pitchFamily="18" charset="0"/>
              </a:rPr>
              <a:t> </a:t>
            </a:r>
            <a:r>
              <a:rPr lang="el-GR" dirty="0">
                <a:cs typeface="Calibri" panose="020F0502020204030204" pitchFamily="34" charset="0"/>
              </a:rPr>
              <a:t>ζ</a:t>
            </a:r>
            <a:r>
              <a:rPr lang="en-GB" dirty="0"/>
              <a:t>, model discrepancy is </a:t>
            </a:r>
            <a:r>
              <a:rPr lang="el-GR" dirty="0">
                <a:latin typeface="Times New Roman" panose="02020603050405020304" pitchFamily="18" charset="0"/>
                <a:cs typeface="Times New Roman" panose="02020603050405020304" pitchFamily="18" charset="0"/>
              </a:rPr>
              <a:t>δ</a:t>
            </a:r>
            <a:r>
              <a:rPr lang="en-GB" dirty="0">
                <a:cs typeface="Times" pitchFamily="18" charset="0"/>
              </a:rPr>
              <a:t>(</a:t>
            </a:r>
            <a:r>
              <a:rPr lang="en-GB" i="1" dirty="0">
                <a:cs typeface="Times" pitchFamily="18" charset="0"/>
              </a:rPr>
              <a:t>x</a:t>
            </a:r>
            <a:r>
              <a:rPr lang="en-GB" dirty="0">
                <a:cs typeface="Times" pitchFamily="18" charset="0"/>
              </a:rPr>
              <a:t>) = </a:t>
            </a:r>
            <a:r>
              <a:rPr lang="el-GR" dirty="0">
                <a:cs typeface="Calibri" panose="020F0502020204030204" pitchFamily="34" charset="0"/>
              </a:rPr>
              <a:t>ζ</a:t>
            </a:r>
            <a:r>
              <a:rPr lang="en-GB" dirty="0">
                <a:cs typeface="Times" pitchFamily="18" charset="0"/>
              </a:rPr>
              <a:t>(</a:t>
            </a:r>
            <a:r>
              <a:rPr lang="en-GB" i="1" dirty="0">
                <a:cs typeface="Times" pitchFamily="18" charset="0"/>
              </a:rPr>
              <a:t>x</a:t>
            </a:r>
            <a:r>
              <a:rPr lang="en-GB" dirty="0">
                <a:cs typeface="Times" pitchFamily="18" charset="0"/>
              </a:rPr>
              <a:t>) – </a:t>
            </a:r>
            <a:r>
              <a:rPr lang="en-GB" sz="2400" i="1" dirty="0"/>
              <a:t>f</a:t>
            </a:r>
            <a:r>
              <a:rPr lang="en-GB" sz="600" i="1" dirty="0"/>
              <a:t> </a:t>
            </a:r>
            <a:r>
              <a:rPr lang="en-GB" dirty="0">
                <a:cs typeface="Times" pitchFamily="18" charset="0"/>
              </a:rPr>
              <a:t>(</a:t>
            </a:r>
            <a:r>
              <a:rPr lang="en-GB" i="1" dirty="0">
                <a:cs typeface="Times" pitchFamily="18" charset="0"/>
              </a:rPr>
              <a:t>x</a:t>
            </a:r>
            <a:r>
              <a:rPr lang="en-GB" dirty="0">
                <a:cs typeface="Times" pitchFamily="18" charset="0"/>
              </a:rPr>
              <a:t>, </a:t>
            </a:r>
            <a:r>
              <a:rPr lang="el-GR" dirty="0">
                <a:cs typeface="Times" pitchFamily="18" charset="0"/>
              </a:rPr>
              <a:t>θ</a:t>
            </a:r>
            <a:r>
              <a:rPr lang="en-GB" dirty="0">
                <a:cs typeface="Times" pitchFamily="18" charset="0"/>
              </a:rPr>
              <a:t>)</a:t>
            </a:r>
          </a:p>
          <a:p>
            <a:pPr lvl="2"/>
            <a:r>
              <a:rPr lang="en-GB" dirty="0"/>
              <a:t>So we would still not learn </a:t>
            </a:r>
            <a:r>
              <a:rPr lang="el-GR" dirty="0">
                <a:latin typeface="Times New Roman" panose="02020603050405020304" pitchFamily="18" charset="0"/>
                <a:cs typeface="Times New Roman" panose="02020603050405020304" pitchFamily="18" charset="0"/>
              </a:rPr>
              <a:t>δ</a:t>
            </a:r>
            <a:r>
              <a:rPr lang="en-GB" dirty="0"/>
              <a:t> either</a:t>
            </a:r>
          </a:p>
          <a:p>
            <a:pPr lvl="2"/>
            <a:r>
              <a:rPr lang="en-GB" dirty="0"/>
              <a:t>And we would not learn </a:t>
            </a:r>
            <a:r>
              <a:rPr lang="el-GR" dirty="0">
                <a:cs typeface="Calibri" panose="020F0502020204030204" pitchFamily="34" charset="0"/>
              </a:rPr>
              <a:t>ζ</a:t>
            </a:r>
            <a:r>
              <a:rPr lang="en-GB" dirty="0"/>
              <a:t> outside the range of the data</a:t>
            </a:r>
          </a:p>
          <a:p>
            <a:pPr lvl="1"/>
            <a:endParaRPr lang="en-GB" dirty="0"/>
          </a:p>
          <a:p>
            <a:pPr lvl="1"/>
            <a:endParaRPr lang="en-GB" dirty="0"/>
          </a:p>
        </p:txBody>
      </p:sp>
      <p:sp>
        <p:nvSpPr>
          <p:cNvPr id="2" name="Date Placeholder 1">
            <a:extLst>
              <a:ext uri="{FF2B5EF4-FFF2-40B4-BE49-F238E27FC236}">
                <a16:creationId xmlns:a16="http://schemas.microsoft.com/office/drawing/2014/main" id="{7191D48E-73B3-4960-A073-2C6F55373ECE}"/>
              </a:ext>
            </a:extLst>
          </p:cNvPr>
          <p:cNvSpPr>
            <a:spLocks noGrp="1"/>
          </p:cNvSpPr>
          <p:nvPr>
            <p:ph type="dt" sz="half" idx="10"/>
          </p:nvPr>
        </p:nvSpPr>
        <p:spPr/>
        <p:txBody>
          <a:bodyPr/>
          <a:lstStyle/>
          <a:p>
            <a:r>
              <a:rPr lang="en-US"/>
              <a:t>17/7/2023</a:t>
            </a:r>
            <a:endParaRPr lang="en-GB"/>
          </a:p>
        </p:txBody>
      </p:sp>
    </p:spTree>
    <p:extLst>
      <p:ext uri="{BB962C8B-B14F-4D97-AF65-F5344CB8AC3E}">
        <p14:creationId xmlns:p14="http://schemas.microsoft.com/office/powerpoint/2010/main" val="178189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F30E1-197C-9431-A7EA-8C7AA2E31ECC}"/>
              </a:ext>
            </a:extLst>
          </p:cNvPr>
          <p:cNvSpPr>
            <a:spLocks noGrp="1"/>
          </p:cNvSpPr>
          <p:nvPr>
            <p:ph type="title"/>
          </p:nvPr>
        </p:nvSpPr>
        <p:spPr/>
        <p:txBody>
          <a:bodyPr/>
          <a:lstStyle/>
          <a:p>
            <a:r>
              <a:rPr lang="en-GB" dirty="0"/>
              <a:t>It gets worse</a:t>
            </a:r>
          </a:p>
        </p:txBody>
      </p:sp>
      <p:sp>
        <p:nvSpPr>
          <p:cNvPr id="3" name="Content Placeholder 2">
            <a:extLst>
              <a:ext uri="{FF2B5EF4-FFF2-40B4-BE49-F238E27FC236}">
                <a16:creationId xmlns:a16="http://schemas.microsoft.com/office/drawing/2014/main" id="{C322FA15-FC92-141C-EBA6-55690A33D90B}"/>
              </a:ext>
            </a:extLst>
          </p:cNvPr>
          <p:cNvSpPr>
            <a:spLocks noGrp="1"/>
          </p:cNvSpPr>
          <p:nvPr>
            <p:ph idx="1"/>
          </p:nvPr>
        </p:nvSpPr>
        <p:spPr/>
        <p:txBody>
          <a:bodyPr/>
          <a:lstStyle/>
          <a:p>
            <a:r>
              <a:rPr lang="en-GB" dirty="0"/>
              <a:t>We are used to statistical inference being consistent, i.e.</a:t>
            </a:r>
          </a:p>
          <a:p>
            <a:pPr lvl="1"/>
            <a:r>
              <a:rPr lang="en-GB" dirty="0"/>
              <a:t>As we get more data, estimates converge on true values</a:t>
            </a:r>
          </a:p>
          <a:p>
            <a:pPr lvl="1"/>
            <a:r>
              <a:rPr lang="en-GB" dirty="0"/>
              <a:t>And posterior uncertainty shrinks to zero</a:t>
            </a:r>
          </a:p>
          <a:p>
            <a:r>
              <a:rPr lang="en-GB" dirty="0"/>
              <a:t>This does </a:t>
            </a:r>
            <a:r>
              <a:rPr lang="en-GB" dirty="0">
                <a:solidFill>
                  <a:srgbClr val="CC0000"/>
                </a:solidFill>
              </a:rPr>
              <a:t>not</a:t>
            </a:r>
            <a:r>
              <a:rPr lang="en-GB" dirty="0"/>
              <a:t> happen when we have </a:t>
            </a:r>
            <a:r>
              <a:rPr lang="en-GB" dirty="0" err="1"/>
              <a:t>nonidentifiability</a:t>
            </a:r>
            <a:endParaRPr lang="en-GB" dirty="0"/>
          </a:p>
          <a:p>
            <a:pPr lvl="1"/>
            <a:r>
              <a:rPr lang="en-GB" dirty="0"/>
              <a:t>As we obtain more and more real-world observations, the posterior uncertainty about parameters, model discrepancy or reality outside the range of the data does not go to zero</a:t>
            </a:r>
          </a:p>
          <a:p>
            <a:pPr lvl="1"/>
            <a:r>
              <a:rPr lang="en-GB" dirty="0"/>
              <a:t>And true values may be out in the tails of their posterior distributions</a:t>
            </a:r>
          </a:p>
          <a:p>
            <a:r>
              <a:rPr lang="en-GB" dirty="0">
                <a:cs typeface="Times" pitchFamily="18" charset="0"/>
              </a:rPr>
              <a:t>This is an intrinsically insoluble problem</a:t>
            </a:r>
          </a:p>
          <a:p>
            <a:pPr lvl="1"/>
            <a:r>
              <a:rPr lang="en-GB" dirty="0">
                <a:cs typeface="Times" pitchFamily="18" charset="0"/>
              </a:rPr>
              <a:t>But there is something we can do</a:t>
            </a:r>
          </a:p>
        </p:txBody>
      </p:sp>
      <p:sp>
        <p:nvSpPr>
          <p:cNvPr id="4" name="Date Placeholder 3">
            <a:extLst>
              <a:ext uri="{FF2B5EF4-FFF2-40B4-BE49-F238E27FC236}">
                <a16:creationId xmlns:a16="http://schemas.microsoft.com/office/drawing/2014/main" id="{12328C7C-C699-C73D-DE4D-48CF1FF5F93F}"/>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A1BDEBAD-1E01-2218-2368-B0D770C22569}"/>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AFFE119D-5565-3A03-8D0C-192383106CDD}"/>
              </a:ext>
            </a:extLst>
          </p:cNvPr>
          <p:cNvSpPr>
            <a:spLocks noGrp="1"/>
          </p:cNvSpPr>
          <p:nvPr>
            <p:ph type="sldNum" sz="quarter" idx="12"/>
          </p:nvPr>
        </p:nvSpPr>
        <p:spPr/>
        <p:txBody>
          <a:bodyPr/>
          <a:lstStyle/>
          <a:p>
            <a:fld id="{4B677D87-4A3F-42BC-B654-BDF7705231C5}" type="slidenum">
              <a:rPr lang="en-US" altLang="en-US" smtClean="0"/>
              <a:pPr/>
              <a:t>38</a:t>
            </a:fld>
            <a:endParaRPr lang="en-US" altLang="en-US"/>
          </a:p>
        </p:txBody>
      </p:sp>
    </p:spTree>
    <p:extLst>
      <p:ext uri="{BB962C8B-B14F-4D97-AF65-F5344CB8AC3E}">
        <p14:creationId xmlns:p14="http://schemas.microsoft.com/office/powerpoint/2010/main" val="53244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C683-9F86-3691-6A69-8C16565C85D2}"/>
              </a:ext>
            </a:extLst>
          </p:cNvPr>
          <p:cNvSpPr>
            <a:spLocks noGrp="1"/>
          </p:cNvSpPr>
          <p:nvPr>
            <p:ph type="title"/>
          </p:nvPr>
        </p:nvSpPr>
        <p:spPr/>
        <p:txBody>
          <a:bodyPr/>
          <a:lstStyle/>
          <a:p>
            <a:r>
              <a:rPr lang="en-GB" dirty="0"/>
              <a:t>Prior information</a:t>
            </a:r>
          </a:p>
        </p:txBody>
      </p:sp>
      <p:sp>
        <p:nvSpPr>
          <p:cNvPr id="3" name="Content Placeholder 2">
            <a:extLst>
              <a:ext uri="{FF2B5EF4-FFF2-40B4-BE49-F238E27FC236}">
                <a16:creationId xmlns:a16="http://schemas.microsoft.com/office/drawing/2014/main" id="{67F1DD38-2FCD-0B32-F3B5-F6DD97F600F5}"/>
              </a:ext>
            </a:extLst>
          </p:cNvPr>
          <p:cNvSpPr>
            <a:spLocks noGrp="1"/>
          </p:cNvSpPr>
          <p:nvPr>
            <p:ph idx="1"/>
          </p:nvPr>
        </p:nvSpPr>
        <p:spPr/>
        <p:txBody>
          <a:bodyPr/>
          <a:lstStyle/>
          <a:p>
            <a:r>
              <a:rPr lang="en-GB" dirty="0"/>
              <a:t>As in any Bayesian analysis, prior information influences the answers</a:t>
            </a:r>
          </a:p>
          <a:p>
            <a:pPr lvl="1"/>
            <a:r>
              <a:rPr lang="en-GB" dirty="0"/>
              <a:t>And because of non-identifiability, that influence is there no matter how much data we have</a:t>
            </a:r>
          </a:p>
          <a:p>
            <a:r>
              <a:rPr lang="en-GB" dirty="0"/>
              <a:t>Although it cannot solve the problem it can reduce it</a:t>
            </a:r>
          </a:p>
          <a:p>
            <a:pPr lvl="1"/>
            <a:r>
              <a:rPr lang="en-GB" dirty="0"/>
              <a:t>Realistic prior information will typically mean that posterior distributions are narrower and centred closer to the true values</a:t>
            </a:r>
          </a:p>
          <a:p>
            <a:r>
              <a:rPr lang="en-GB" dirty="0"/>
              <a:t>In particular, we need to think hard about how and where the simulator might be wrong</a:t>
            </a:r>
          </a:p>
          <a:p>
            <a:pPr lvl="1"/>
            <a:r>
              <a:rPr lang="en-GB" dirty="0"/>
              <a:t>Because this provides us with meaningful prior information about the discrepancy </a:t>
            </a:r>
            <a:r>
              <a:rPr lang="el-GR" dirty="0">
                <a:latin typeface="Times New Roman" panose="02020603050405020304" pitchFamily="18" charset="0"/>
                <a:cs typeface="Times New Roman" panose="02020603050405020304" pitchFamily="18" charset="0"/>
              </a:rPr>
              <a:t>δ</a:t>
            </a:r>
            <a:endParaRPr lang="en-GB" dirty="0"/>
          </a:p>
        </p:txBody>
      </p:sp>
      <p:sp>
        <p:nvSpPr>
          <p:cNvPr id="4" name="Date Placeholder 3">
            <a:extLst>
              <a:ext uri="{FF2B5EF4-FFF2-40B4-BE49-F238E27FC236}">
                <a16:creationId xmlns:a16="http://schemas.microsoft.com/office/drawing/2014/main" id="{6F9C24CD-9414-759D-C94B-CC613575AE66}"/>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3058C0B5-8AB8-C8E0-E3ED-7D5022662D6C}"/>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DC05BC1C-70CB-AF13-0AAC-45801CE669D8}"/>
              </a:ext>
            </a:extLst>
          </p:cNvPr>
          <p:cNvSpPr>
            <a:spLocks noGrp="1"/>
          </p:cNvSpPr>
          <p:nvPr>
            <p:ph type="sldNum" sz="quarter" idx="12"/>
          </p:nvPr>
        </p:nvSpPr>
        <p:spPr/>
        <p:txBody>
          <a:bodyPr/>
          <a:lstStyle/>
          <a:p>
            <a:fld id="{4B677D87-4A3F-42BC-B654-BDF7705231C5}" type="slidenum">
              <a:rPr lang="en-US" altLang="en-US" smtClean="0"/>
              <a:pPr/>
              <a:t>39</a:t>
            </a:fld>
            <a:endParaRPr lang="en-US" altLang="en-US"/>
          </a:p>
        </p:txBody>
      </p:sp>
    </p:spTree>
    <p:extLst>
      <p:ext uri="{BB962C8B-B14F-4D97-AF65-F5344CB8AC3E}">
        <p14:creationId xmlns:p14="http://schemas.microsoft.com/office/powerpoint/2010/main" val="388047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CFBA0EDD-6B83-42BD-81A4-5EC86581947A}"/>
              </a:ext>
            </a:extLst>
          </p:cNvPr>
          <p:cNvSpPr>
            <a:spLocks noGrp="1" noChangeArrowheads="1"/>
          </p:cNvSpPr>
          <p:nvPr>
            <p:ph type="title"/>
          </p:nvPr>
        </p:nvSpPr>
        <p:spPr/>
        <p:txBody>
          <a:bodyPr/>
          <a:lstStyle/>
          <a:p>
            <a:r>
              <a:rPr lang="en-GB" altLang="en-US" dirty="0"/>
              <a:t>GPs</a:t>
            </a:r>
            <a:endParaRPr lang="en-US" altLang="en-US" dirty="0"/>
          </a:p>
        </p:txBody>
      </p:sp>
      <p:sp>
        <p:nvSpPr>
          <p:cNvPr id="41987" name="Rectangle 3">
            <a:extLst>
              <a:ext uri="{FF2B5EF4-FFF2-40B4-BE49-F238E27FC236}">
                <a16:creationId xmlns:a16="http://schemas.microsoft.com/office/drawing/2014/main" id="{860E92FC-CE67-472F-ACA9-0540E8193F6F}"/>
              </a:ext>
            </a:extLst>
          </p:cNvPr>
          <p:cNvSpPr>
            <a:spLocks noGrp="1" noChangeArrowheads="1"/>
          </p:cNvSpPr>
          <p:nvPr>
            <p:ph type="body" idx="1"/>
          </p:nvPr>
        </p:nvSpPr>
        <p:spPr/>
        <p:txBody>
          <a:bodyPr/>
          <a:lstStyle/>
          <a:p>
            <a:r>
              <a:rPr lang="en-GB" altLang="en-US" sz="2400"/>
              <a:t>A Gaussian process is a probability distribution for an unknown function </a:t>
            </a:r>
            <a:r>
              <a:rPr lang="en-GB" altLang="en-US" sz="2400" i="1"/>
              <a:t>f</a:t>
            </a:r>
            <a:r>
              <a:rPr lang="en-GB" altLang="en-US" sz="1200" i="1"/>
              <a:t> </a:t>
            </a:r>
            <a:r>
              <a:rPr lang="en-GB" altLang="en-US" sz="2400"/>
              <a:t>(.)</a:t>
            </a:r>
          </a:p>
          <a:p>
            <a:pPr lvl="1"/>
            <a:r>
              <a:rPr lang="en-GB" altLang="en-US" sz="2000"/>
              <a:t>At any input </a:t>
            </a:r>
            <a:r>
              <a:rPr lang="en-GB" altLang="en-US" sz="2000" i="1"/>
              <a:t>x</a:t>
            </a:r>
            <a:r>
              <a:rPr lang="en-GB" altLang="en-US" sz="2000"/>
              <a:t>, </a:t>
            </a:r>
            <a:r>
              <a:rPr lang="en-GB" altLang="en-US" sz="2000" i="1"/>
              <a:t>f</a:t>
            </a:r>
            <a:r>
              <a:rPr lang="en-GB" altLang="en-US" sz="1000" i="1"/>
              <a:t> </a:t>
            </a:r>
            <a:r>
              <a:rPr lang="en-GB" altLang="en-US" sz="2000"/>
              <a:t>(</a:t>
            </a:r>
            <a:r>
              <a:rPr lang="en-GB" altLang="en-US" sz="2000" i="1"/>
              <a:t>x</a:t>
            </a:r>
            <a:r>
              <a:rPr lang="en-GB" altLang="en-US" sz="2000"/>
              <a:t>) is normal with mean </a:t>
            </a:r>
            <a:r>
              <a:rPr lang="en-GB" altLang="en-US" sz="2000" i="1"/>
              <a:t>m</a:t>
            </a:r>
            <a:r>
              <a:rPr lang="en-GB" altLang="en-US" sz="1000" i="1"/>
              <a:t> </a:t>
            </a:r>
            <a:r>
              <a:rPr lang="en-GB" altLang="en-US" sz="2000"/>
              <a:t>(</a:t>
            </a:r>
            <a:r>
              <a:rPr lang="en-GB" altLang="en-US" sz="2000" i="1"/>
              <a:t>x</a:t>
            </a:r>
            <a:r>
              <a:rPr lang="en-GB" altLang="en-US" sz="2000"/>
              <a:t>) and variance </a:t>
            </a:r>
            <a:r>
              <a:rPr lang="en-GB" altLang="en-US" sz="2000" i="1"/>
              <a:t>v</a:t>
            </a:r>
            <a:r>
              <a:rPr lang="en-GB" altLang="en-US" sz="1000" i="1"/>
              <a:t> </a:t>
            </a:r>
            <a:r>
              <a:rPr lang="en-GB" altLang="en-US" sz="2000"/>
              <a:t>(</a:t>
            </a:r>
            <a:r>
              <a:rPr lang="en-GB" altLang="en-US" sz="2000" i="1"/>
              <a:t>x,x</a:t>
            </a:r>
            <a:r>
              <a:rPr lang="en-GB" altLang="en-US" sz="2000"/>
              <a:t>)</a:t>
            </a:r>
          </a:p>
          <a:p>
            <a:pPr lvl="1"/>
            <a:r>
              <a:rPr lang="en-GB" altLang="en-US" sz="2000"/>
              <a:t>At any finite set of points {</a:t>
            </a:r>
            <a:r>
              <a:rPr lang="en-GB" altLang="en-US" sz="2000" i="1"/>
              <a:t>x</a:t>
            </a:r>
            <a:r>
              <a:rPr lang="en-GB" altLang="en-US" sz="2000" baseline="-25000"/>
              <a:t>1</a:t>
            </a:r>
            <a:r>
              <a:rPr lang="en-GB" altLang="en-US" sz="2000"/>
              <a:t>, …, </a:t>
            </a:r>
            <a:r>
              <a:rPr lang="en-GB" altLang="en-US" sz="2000" i="1"/>
              <a:t>x</a:t>
            </a:r>
            <a:r>
              <a:rPr lang="en-GB" altLang="en-US" sz="2000" i="1" baseline="-25000"/>
              <a:t>n</a:t>
            </a:r>
            <a:r>
              <a:rPr lang="en-GB" altLang="en-US" sz="2000"/>
              <a:t>}, {</a:t>
            </a:r>
            <a:r>
              <a:rPr lang="en-GB" altLang="en-US" sz="2000" i="1"/>
              <a:t>f</a:t>
            </a:r>
            <a:r>
              <a:rPr lang="en-GB" altLang="en-US" sz="1000" i="1"/>
              <a:t> </a:t>
            </a:r>
            <a:r>
              <a:rPr lang="en-GB" altLang="en-US" sz="2000"/>
              <a:t>(</a:t>
            </a:r>
            <a:r>
              <a:rPr lang="en-GB" altLang="en-US" sz="2000" i="1"/>
              <a:t>x</a:t>
            </a:r>
            <a:r>
              <a:rPr lang="en-GB" altLang="en-US" sz="2000" baseline="-25000"/>
              <a:t>1</a:t>
            </a:r>
            <a:r>
              <a:rPr lang="en-GB" altLang="en-US" sz="2000"/>
              <a:t>), …, </a:t>
            </a:r>
            <a:r>
              <a:rPr lang="en-GB" altLang="en-US" sz="2000" i="1"/>
              <a:t>f</a:t>
            </a:r>
            <a:r>
              <a:rPr lang="en-GB" altLang="en-US" sz="1000" i="1"/>
              <a:t> </a:t>
            </a:r>
            <a:r>
              <a:rPr lang="en-GB" altLang="en-US" sz="2000"/>
              <a:t>(</a:t>
            </a:r>
            <a:r>
              <a:rPr lang="en-GB" altLang="en-US" sz="2000" i="1"/>
              <a:t>x</a:t>
            </a:r>
            <a:r>
              <a:rPr lang="en-GB" altLang="en-US" sz="2000" i="1" baseline="-25000"/>
              <a:t>n</a:t>
            </a:r>
            <a:r>
              <a:rPr lang="en-GB" altLang="en-US" sz="2000"/>
              <a:t>)} is multivariate normal, covariances </a:t>
            </a:r>
            <a:r>
              <a:rPr lang="en-GB" altLang="en-US" sz="2000" i="1"/>
              <a:t>v</a:t>
            </a:r>
            <a:r>
              <a:rPr lang="en-GB" altLang="en-US" sz="1000" i="1"/>
              <a:t> </a:t>
            </a:r>
            <a:r>
              <a:rPr lang="en-GB" altLang="en-US" sz="2000"/>
              <a:t>(</a:t>
            </a:r>
            <a:r>
              <a:rPr lang="en-GB" altLang="en-US" sz="2000" i="1"/>
              <a:t>x</a:t>
            </a:r>
            <a:r>
              <a:rPr lang="en-GB" altLang="en-US" sz="2000" i="1" baseline="-25000"/>
              <a:t>i</a:t>
            </a:r>
            <a:r>
              <a:rPr lang="en-GB" altLang="en-US" sz="2000"/>
              <a:t>,</a:t>
            </a:r>
            <a:r>
              <a:rPr lang="en-GB" altLang="en-US" sz="2000" i="1"/>
              <a:t>x</a:t>
            </a:r>
            <a:r>
              <a:rPr lang="en-GB" altLang="en-US" sz="2000" i="1" baseline="-25000"/>
              <a:t>j</a:t>
            </a:r>
            <a:r>
              <a:rPr lang="en-GB" altLang="en-US" sz="2000"/>
              <a:t>)</a:t>
            </a:r>
          </a:p>
          <a:p>
            <a:r>
              <a:rPr lang="en-GB" altLang="en-US" sz="2400"/>
              <a:t>So it’s an infinite-dimensional multivariate normal distribution</a:t>
            </a:r>
          </a:p>
          <a:p>
            <a:r>
              <a:rPr lang="en-GB" altLang="en-US" sz="2400"/>
              <a:t>Defined by the mean function </a:t>
            </a:r>
            <a:r>
              <a:rPr lang="en-GB" altLang="en-US" sz="2400" i="1"/>
              <a:t>m</a:t>
            </a:r>
            <a:r>
              <a:rPr lang="en-GB" altLang="en-US" sz="1200" i="1"/>
              <a:t> </a:t>
            </a:r>
            <a:r>
              <a:rPr lang="en-GB" altLang="en-US" sz="2400"/>
              <a:t>(.) and the covariance function </a:t>
            </a:r>
            <a:r>
              <a:rPr lang="en-GB" altLang="en-US" sz="2400" i="1"/>
              <a:t>v</a:t>
            </a:r>
            <a:r>
              <a:rPr lang="en-GB" altLang="en-US" sz="1200" i="1"/>
              <a:t> </a:t>
            </a:r>
            <a:r>
              <a:rPr lang="en-GB" altLang="en-US" sz="2400"/>
              <a:t>(.,.)</a:t>
            </a:r>
          </a:p>
          <a:p>
            <a:pPr lvl="1"/>
            <a:r>
              <a:rPr lang="en-GB" altLang="en-US" sz="2000"/>
              <a:t>The main difficulties and skill arise in modelling these functions</a:t>
            </a:r>
          </a:p>
          <a:p>
            <a:pPr lvl="1"/>
            <a:r>
              <a:rPr lang="en-GB" altLang="en-US" sz="2000"/>
              <a:t>Usually in terms of hyperparameters which are estimated from the data</a:t>
            </a:r>
            <a:endParaRPr lang="en-US" altLang="en-US" sz="2000" dirty="0"/>
          </a:p>
        </p:txBody>
      </p:sp>
      <p:sp>
        <p:nvSpPr>
          <p:cNvPr id="4" name="Date Placeholder 3">
            <a:extLst>
              <a:ext uri="{FF2B5EF4-FFF2-40B4-BE49-F238E27FC236}">
                <a16:creationId xmlns:a16="http://schemas.microsoft.com/office/drawing/2014/main" id="{EAB21C83-D45F-4523-AFD6-2FB0B37CC7F7}"/>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216838F8-D950-4FA8-A240-BC9A3FBB7A78}"/>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8DA4170F-A3E5-40ED-856F-6F3284F10C2E}"/>
              </a:ext>
            </a:extLst>
          </p:cNvPr>
          <p:cNvSpPr>
            <a:spLocks noGrp="1"/>
          </p:cNvSpPr>
          <p:nvPr>
            <p:ph type="sldNum" sz="quarter" idx="12"/>
          </p:nvPr>
        </p:nvSpPr>
        <p:spPr/>
        <p:txBody>
          <a:bodyPr/>
          <a:lstStyle/>
          <a:p>
            <a:fld id="{4B677D87-4A3F-42BC-B654-BDF7705231C5}" type="slidenum">
              <a:rPr lang="en-US" altLang="en-US" smtClean="0"/>
              <a:pPr/>
              <a:t>4</a:t>
            </a:fld>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64F8E-64E8-7FA3-15AF-9B055D024743}"/>
              </a:ext>
            </a:extLst>
          </p:cNvPr>
          <p:cNvSpPr>
            <a:spLocks noGrp="1"/>
          </p:cNvSpPr>
          <p:nvPr>
            <p:ph type="title"/>
          </p:nvPr>
        </p:nvSpPr>
        <p:spPr/>
        <p:txBody>
          <a:bodyPr/>
          <a:lstStyle/>
          <a:p>
            <a:r>
              <a:rPr lang="en-GB" dirty="0"/>
              <a:t>Bayes and subjectivity</a:t>
            </a:r>
          </a:p>
        </p:txBody>
      </p:sp>
      <p:sp>
        <p:nvSpPr>
          <p:cNvPr id="3" name="Content Placeholder 2">
            <a:extLst>
              <a:ext uri="{FF2B5EF4-FFF2-40B4-BE49-F238E27FC236}">
                <a16:creationId xmlns:a16="http://schemas.microsoft.com/office/drawing/2014/main" id="{49DBE555-54B5-F21A-8723-E26C135971E5}"/>
              </a:ext>
            </a:extLst>
          </p:cNvPr>
          <p:cNvSpPr>
            <a:spLocks noGrp="1"/>
          </p:cNvSpPr>
          <p:nvPr>
            <p:ph idx="1"/>
          </p:nvPr>
        </p:nvSpPr>
        <p:spPr/>
        <p:txBody>
          <a:bodyPr/>
          <a:lstStyle/>
          <a:p>
            <a:r>
              <a:rPr lang="en-GB" dirty="0"/>
              <a:t>Bayesian methods have always been criticised for the fact that prior information is subjective</a:t>
            </a:r>
          </a:p>
          <a:p>
            <a:pPr lvl="1"/>
            <a:r>
              <a:rPr lang="en-GB" dirty="0"/>
              <a:t>Unfair on several counts but persistent</a:t>
            </a:r>
          </a:p>
          <a:p>
            <a:r>
              <a:rPr lang="en-GB" dirty="0"/>
              <a:t>In order to define a prior distribution it is necessary to make judgements about probability</a:t>
            </a:r>
          </a:p>
          <a:p>
            <a:pPr lvl="1"/>
            <a:r>
              <a:rPr lang="en-GB" dirty="0"/>
              <a:t>And these probability judgements are </a:t>
            </a:r>
            <a:br>
              <a:rPr lang="en-GB" dirty="0"/>
            </a:br>
            <a:r>
              <a:rPr lang="en-GB" dirty="0"/>
              <a:t>invariably </a:t>
            </a:r>
            <a:r>
              <a:rPr lang="en-GB" dirty="0">
                <a:solidFill>
                  <a:srgbClr val="CC0000"/>
                </a:solidFill>
              </a:rPr>
              <a:t>subjective</a:t>
            </a:r>
          </a:p>
          <a:p>
            <a:r>
              <a:rPr lang="en-GB" sz="2400" dirty="0"/>
              <a:t>“Surely this is totally unscientific?”</a:t>
            </a:r>
          </a:p>
          <a:p>
            <a:pPr lvl="1"/>
            <a:r>
              <a:rPr lang="en-GB" sz="2000" dirty="0"/>
              <a:t>A common reaction because scientists are </a:t>
            </a:r>
            <a:br>
              <a:rPr lang="en-GB" sz="2000" dirty="0"/>
            </a:br>
            <a:r>
              <a:rPr lang="en-GB" sz="2000" dirty="0"/>
              <a:t>taught that science is objective</a:t>
            </a:r>
          </a:p>
          <a:p>
            <a:pPr lvl="1"/>
            <a:r>
              <a:rPr lang="en-GB" sz="2000" dirty="0"/>
              <a:t>They need education …</a:t>
            </a:r>
          </a:p>
          <a:p>
            <a:endParaRPr lang="en-GB" dirty="0"/>
          </a:p>
        </p:txBody>
      </p:sp>
      <p:sp>
        <p:nvSpPr>
          <p:cNvPr id="4" name="Date Placeholder 3">
            <a:extLst>
              <a:ext uri="{FF2B5EF4-FFF2-40B4-BE49-F238E27FC236}">
                <a16:creationId xmlns:a16="http://schemas.microsoft.com/office/drawing/2014/main" id="{858CDEEA-5984-A01A-4E7B-3E22D34F4B75}"/>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7313012C-BE00-A386-A683-27BADD666F09}"/>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6D7E5DC9-089C-85B8-9FB1-731C2F57FC7A}"/>
              </a:ext>
            </a:extLst>
          </p:cNvPr>
          <p:cNvSpPr>
            <a:spLocks noGrp="1"/>
          </p:cNvSpPr>
          <p:nvPr>
            <p:ph type="sldNum" sz="quarter" idx="12"/>
          </p:nvPr>
        </p:nvSpPr>
        <p:spPr/>
        <p:txBody>
          <a:bodyPr/>
          <a:lstStyle/>
          <a:p>
            <a:fld id="{4B677D87-4A3F-42BC-B654-BDF7705231C5}" type="slidenum">
              <a:rPr lang="en-US" altLang="en-US" smtClean="0"/>
              <a:pPr/>
              <a:t>40</a:t>
            </a:fld>
            <a:endParaRPr lang="en-US" altLang="en-US"/>
          </a:p>
        </p:txBody>
      </p:sp>
      <p:grpSp>
        <p:nvGrpSpPr>
          <p:cNvPr id="8" name="Group 7">
            <a:extLst>
              <a:ext uri="{FF2B5EF4-FFF2-40B4-BE49-F238E27FC236}">
                <a16:creationId xmlns:a16="http://schemas.microsoft.com/office/drawing/2014/main" id="{240D32CA-FA86-CC59-D757-C50A96FFD866}"/>
              </a:ext>
            </a:extLst>
          </p:cNvPr>
          <p:cNvGrpSpPr/>
          <p:nvPr/>
        </p:nvGrpSpPr>
        <p:grpSpPr>
          <a:xfrm>
            <a:off x="6529219" y="3573016"/>
            <a:ext cx="2081381" cy="2445911"/>
            <a:chOff x="6156176" y="3861048"/>
            <a:chExt cx="2232247" cy="2755901"/>
          </a:xfrm>
        </p:grpSpPr>
        <p:pic>
          <p:nvPicPr>
            <p:cNvPr id="9" name="Picture 2" descr="http://www.pointsandtravel.com/wp-content/uploads/2013/01/Blog-scream.jpg">
              <a:extLst>
                <a:ext uri="{FF2B5EF4-FFF2-40B4-BE49-F238E27FC236}">
                  <a16:creationId xmlns:a16="http://schemas.microsoft.com/office/drawing/2014/main" id="{C9B7068D-6941-96C2-A3FA-D03E8974E3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206" r="22219"/>
            <a:stretch/>
          </p:blipFill>
          <p:spPr bwMode="auto">
            <a:xfrm>
              <a:off x="6156176" y="3861048"/>
              <a:ext cx="2016224" cy="2755901"/>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ular Callout 3">
              <a:extLst>
                <a:ext uri="{FF2B5EF4-FFF2-40B4-BE49-F238E27FC236}">
                  <a16:creationId xmlns:a16="http://schemas.microsoft.com/office/drawing/2014/main" id="{070F40EF-1E80-446F-BFFD-5197E86722F0}"/>
                </a:ext>
              </a:extLst>
            </p:cNvPr>
            <p:cNvSpPr/>
            <p:nvPr/>
          </p:nvSpPr>
          <p:spPr>
            <a:xfrm>
              <a:off x="7185278" y="4653136"/>
              <a:ext cx="1203145" cy="360040"/>
            </a:xfrm>
            <a:prstGeom prst="wedgeRoundRectCallout">
              <a:avLst/>
            </a:prstGeom>
            <a:solidFill>
              <a:schemeClr val="bg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rgbClr val="FF0000"/>
                  </a:solidFill>
                </a:rPr>
                <a:t>Subjective!!</a:t>
              </a:r>
            </a:p>
          </p:txBody>
        </p:sp>
        <p:sp>
          <p:nvSpPr>
            <p:cNvPr id="11" name="Freeform 5">
              <a:extLst>
                <a:ext uri="{FF2B5EF4-FFF2-40B4-BE49-F238E27FC236}">
                  <a16:creationId xmlns:a16="http://schemas.microsoft.com/office/drawing/2014/main" id="{EE598E95-F9D1-974B-8CA6-6695F513A419}"/>
                </a:ext>
              </a:extLst>
            </p:cNvPr>
            <p:cNvSpPr/>
            <p:nvPr/>
          </p:nvSpPr>
          <p:spPr>
            <a:xfrm>
              <a:off x="7375380" y="5061527"/>
              <a:ext cx="179965" cy="387928"/>
            </a:xfrm>
            <a:custGeom>
              <a:avLst/>
              <a:gdLst>
                <a:gd name="connsiteX0" fmla="*/ 179965 w 179965"/>
                <a:gd name="connsiteY0" fmla="*/ 0 h 387928"/>
                <a:gd name="connsiteX1" fmla="*/ 96838 w 179965"/>
                <a:gd name="connsiteY1" fmla="*/ 277091 h 387928"/>
                <a:gd name="connsiteX2" fmla="*/ 4475 w 179965"/>
                <a:gd name="connsiteY2" fmla="*/ 369455 h 387928"/>
                <a:gd name="connsiteX3" fmla="*/ 22947 w 179965"/>
                <a:gd name="connsiteY3" fmla="*/ 387928 h 387928"/>
              </a:gdLst>
              <a:ahLst/>
              <a:cxnLst>
                <a:cxn ang="0">
                  <a:pos x="connsiteX0" y="connsiteY0"/>
                </a:cxn>
                <a:cxn ang="0">
                  <a:pos x="connsiteX1" y="connsiteY1"/>
                </a:cxn>
                <a:cxn ang="0">
                  <a:pos x="connsiteX2" y="connsiteY2"/>
                </a:cxn>
                <a:cxn ang="0">
                  <a:pos x="connsiteX3" y="connsiteY3"/>
                </a:cxn>
              </a:cxnLst>
              <a:rect l="l" t="t" r="r" b="b"/>
              <a:pathLst>
                <a:path w="179965" h="387928">
                  <a:moveTo>
                    <a:pt x="179965" y="0"/>
                  </a:moveTo>
                  <a:cubicBezTo>
                    <a:pt x="153025" y="107757"/>
                    <a:pt x="126086" y="215515"/>
                    <a:pt x="96838" y="277091"/>
                  </a:cubicBezTo>
                  <a:cubicBezTo>
                    <a:pt x="67590" y="338667"/>
                    <a:pt x="16790" y="350982"/>
                    <a:pt x="4475" y="369455"/>
                  </a:cubicBezTo>
                  <a:cubicBezTo>
                    <a:pt x="-7840" y="387928"/>
                    <a:pt x="7553" y="387928"/>
                    <a:pt x="22947" y="387928"/>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32152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Subjective, but scientific (1)</a:t>
            </a:r>
          </a:p>
        </p:txBody>
      </p:sp>
      <p:sp>
        <p:nvSpPr>
          <p:cNvPr id="6" name="Slide Number Placeholder 5"/>
          <p:cNvSpPr>
            <a:spLocks noGrp="1"/>
          </p:cNvSpPr>
          <p:nvPr>
            <p:ph type="sldNum" sz="quarter" idx="12"/>
          </p:nvPr>
        </p:nvSpPr>
        <p:spPr/>
        <p:txBody>
          <a:bodyPr/>
          <a:lstStyle/>
          <a:p>
            <a:fld id="{654ED2F4-EE4A-4DA9-995A-1A7C773D0492}" type="slidenum">
              <a:rPr lang="en-GB" smtClean="0"/>
              <a:pPr/>
              <a:t>41</a:t>
            </a:fld>
            <a:endParaRPr lang="en-GB" dirty="0"/>
          </a:p>
        </p:txBody>
      </p:sp>
      <p:pic>
        <p:nvPicPr>
          <p:cNvPr id="1028" name="Picture 4" descr="https://encrypted-tbn0.gstatic.com/images?q=tbn:ANd9GcQqBPcnz-QtanpJCR-OxtUD9Nj6W0-BDVG7VnzhHPv0AzJbq-u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680613"/>
            <a:ext cx="2219325" cy="3333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themalaysiantimes.com.my/wp-content/uploads/2012/10/7.-confident-woman.jpg"/>
          <p:cNvPicPr>
            <a:picLocks noChangeAspect="1" noChangeArrowheads="1"/>
          </p:cNvPicPr>
          <p:nvPr/>
        </p:nvPicPr>
        <p:blipFill rotWithShape="1">
          <a:blip r:embed="rId3">
            <a:extLst>
              <a:ext uri="{28A0092B-C50C-407E-A947-70E740481C1C}">
                <a14:useLocalDpi xmlns:a14="http://schemas.microsoft.com/office/drawing/2010/main" val="0"/>
              </a:ext>
            </a:extLst>
          </a:blip>
          <a:srcRect l="19528" r="10543" b="30900"/>
          <a:stretch/>
        </p:blipFill>
        <p:spPr bwMode="auto">
          <a:xfrm>
            <a:off x="6696412" y="2680614"/>
            <a:ext cx="2268076" cy="3333751"/>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683568" y="1412776"/>
            <a:ext cx="4850372" cy="1351137"/>
            <a:chOff x="1403648" y="1728515"/>
            <a:chExt cx="4850372" cy="1351137"/>
          </a:xfrm>
        </p:grpSpPr>
        <p:sp>
          <p:nvSpPr>
            <p:cNvPr id="8" name="Oval Callout 7"/>
            <p:cNvSpPr/>
            <p:nvPr/>
          </p:nvSpPr>
          <p:spPr>
            <a:xfrm>
              <a:off x="1403648" y="1728515"/>
              <a:ext cx="4850372" cy="1351137"/>
            </a:xfrm>
            <a:prstGeom prst="wedgeEllipseCallout">
              <a:avLst>
                <a:gd name="adj1" fmla="val -24544"/>
                <a:gd name="adj2" fmla="val 7532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763688" y="1950095"/>
              <a:ext cx="4490332" cy="923330"/>
            </a:xfrm>
            <a:prstGeom prst="rect">
              <a:avLst/>
            </a:prstGeom>
            <a:noFill/>
          </p:spPr>
          <p:txBody>
            <a:bodyPr wrap="square" rtlCol="0">
              <a:spAutoFit/>
            </a:bodyPr>
            <a:lstStyle/>
            <a:p>
              <a:r>
                <a:rPr lang="en-GB" dirty="0"/>
                <a:t>You want to use subjective probability judgements?  Isn’t that totally unscientific?  Science is supposed to be objective.</a:t>
              </a:r>
            </a:p>
          </p:txBody>
        </p:sp>
      </p:grpSp>
      <p:grpSp>
        <p:nvGrpSpPr>
          <p:cNvPr id="11" name="Group 10"/>
          <p:cNvGrpSpPr/>
          <p:nvPr/>
        </p:nvGrpSpPr>
        <p:grpSpPr>
          <a:xfrm>
            <a:off x="2195736" y="3021666"/>
            <a:ext cx="4824535" cy="2522459"/>
            <a:chOff x="2195736" y="3021666"/>
            <a:chExt cx="4824535" cy="2522459"/>
          </a:xfrm>
        </p:grpSpPr>
        <p:sp>
          <p:nvSpPr>
            <p:cNvPr id="16" name="Rounded Rectangular Callout 15"/>
            <p:cNvSpPr/>
            <p:nvPr/>
          </p:nvSpPr>
          <p:spPr>
            <a:xfrm>
              <a:off x="2195736" y="3021666"/>
              <a:ext cx="4824535" cy="2522459"/>
            </a:xfrm>
            <a:prstGeom prst="wedgeRoundRectCallout">
              <a:avLst>
                <a:gd name="adj1" fmla="val 56322"/>
                <a:gd name="adj2" fmla="val -13831"/>
                <a:gd name="adj3" fmla="val 16667"/>
              </a:avLst>
            </a:prstGeom>
            <a:solidFill>
              <a:schemeClr val="accent5"/>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339752" y="3145625"/>
              <a:ext cx="4536504" cy="1987610"/>
            </a:xfrm>
            <a:prstGeom prst="rect">
              <a:avLst/>
            </a:prstGeom>
            <a:solidFill>
              <a:schemeClr val="accent5"/>
            </a:solidFill>
            <a:ln>
              <a:noFill/>
            </a:ln>
          </p:spPr>
          <p:txBody>
            <a:bodyPr wrap="square" rtlCol="0">
              <a:spAutoFit/>
            </a:bodyPr>
            <a:lstStyle/>
            <a:p>
              <a:r>
                <a:rPr lang="en-GB" dirty="0"/>
                <a:t>Yes, objectivity is the goal of science, but scientists still have to make judgements.  These judgements include theories, insights, interpretations of data.  Science progresses by other scientists debating and testing those judgements.  Making good judgements of this kind is what distinguishes a top scientist.</a:t>
              </a:r>
            </a:p>
          </p:txBody>
        </p:sp>
      </p:grpSp>
    </p:spTree>
    <p:extLst>
      <p:ext uri="{BB962C8B-B14F-4D97-AF65-F5344CB8AC3E}">
        <p14:creationId xmlns:p14="http://schemas.microsoft.com/office/powerpoint/2010/main" val="376333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Subjective, but scientific (2)</a:t>
            </a:r>
          </a:p>
        </p:txBody>
      </p:sp>
      <p:sp>
        <p:nvSpPr>
          <p:cNvPr id="6" name="Slide Number Placeholder 5"/>
          <p:cNvSpPr>
            <a:spLocks noGrp="1"/>
          </p:cNvSpPr>
          <p:nvPr>
            <p:ph type="sldNum" sz="quarter" idx="12"/>
          </p:nvPr>
        </p:nvSpPr>
        <p:spPr/>
        <p:txBody>
          <a:bodyPr/>
          <a:lstStyle/>
          <a:p>
            <a:fld id="{654ED2F4-EE4A-4DA9-995A-1A7C773D0492}" type="slidenum">
              <a:rPr lang="en-GB" smtClean="0"/>
              <a:pPr/>
              <a:t>42</a:t>
            </a:fld>
            <a:endParaRPr lang="en-GB" dirty="0"/>
          </a:p>
        </p:txBody>
      </p:sp>
      <p:pic>
        <p:nvPicPr>
          <p:cNvPr id="1028" name="Picture 4" descr="https://encrypted-tbn0.gstatic.com/images?q=tbn:ANd9GcQqBPcnz-QtanpJCR-OxtUD9Nj6W0-BDVG7VnzhHPv0AzJbq-u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677810"/>
            <a:ext cx="2219325" cy="33337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themalaysiantimes.com.my/wp-content/uploads/2012/10/7.-confident-woman.jpg"/>
          <p:cNvPicPr>
            <a:picLocks noChangeAspect="1" noChangeArrowheads="1"/>
          </p:cNvPicPr>
          <p:nvPr/>
        </p:nvPicPr>
        <p:blipFill rotWithShape="1">
          <a:blip r:embed="rId4">
            <a:extLst>
              <a:ext uri="{28A0092B-C50C-407E-A947-70E740481C1C}">
                <a14:useLocalDpi xmlns:a14="http://schemas.microsoft.com/office/drawing/2010/main" val="0"/>
              </a:ext>
            </a:extLst>
          </a:blip>
          <a:srcRect l="19528" r="10543" b="30900"/>
          <a:stretch/>
        </p:blipFill>
        <p:spPr bwMode="auto">
          <a:xfrm>
            <a:off x="6696412" y="2676763"/>
            <a:ext cx="2268076" cy="3333751"/>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683568" y="1556792"/>
            <a:ext cx="4572684" cy="1124420"/>
            <a:chOff x="1403648" y="1728516"/>
            <a:chExt cx="4572684" cy="1368152"/>
          </a:xfrm>
        </p:grpSpPr>
        <p:sp>
          <p:nvSpPr>
            <p:cNvPr id="8" name="Oval Callout 7"/>
            <p:cNvSpPr/>
            <p:nvPr/>
          </p:nvSpPr>
          <p:spPr>
            <a:xfrm>
              <a:off x="1403648" y="1728516"/>
              <a:ext cx="4572684" cy="1368152"/>
            </a:xfrm>
            <a:prstGeom prst="wedgeEllipseCallout">
              <a:avLst>
                <a:gd name="adj1" fmla="val -22449"/>
                <a:gd name="adj2" fmla="val 69926"/>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763688" y="2012254"/>
              <a:ext cx="4212644" cy="646331"/>
            </a:xfrm>
            <a:prstGeom prst="rect">
              <a:avLst/>
            </a:prstGeom>
            <a:noFill/>
          </p:spPr>
          <p:txBody>
            <a:bodyPr wrap="square" rtlCol="0">
              <a:spAutoFit/>
            </a:bodyPr>
            <a:lstStyle/>
            <a:p>
              <a:r>
                <a:rPr lang="en-GB" dirty="0"/>
                <a:t>But subjective judgements are open to bias, prejudice, sloppy thinking …</a:t>
              </a:r>
            </a:p>
          </p:txBody>
        </p:sp>
      </p:grpSp>
      <p:grpSp>
        <p:nvGrpSpPr>
          <p:cNvPr id="11" name="Group 10"/>
          <p:cNvGrpSpPr/>
          <p:nvPr/>
        </p:nvGrpSpPr>
        <p:grpSpPr>
          <a:xfrm>
            <a:off x="2195736" y="2930879"/>
            <a:ext cx="4896544" cy="2658361"/>
            <a:chOff x="2195736" y="2930879"/>
            <a:chExt cx="4896544" cy="2658361"/>
          </a:xfrm>
        </p:grpSpPr>
        <p:sp>
          <p:nvSpPr>
            <p:cNvPr id="16" name="Rounded Rectangular Callout 15"/>
            <p:cNvSpPr/>
            <p:nvPr/>
          </p:nvSpPr>
          <p:spPr>
            <a:xfrm>
              <a:off x="2195736" y="2930879"/>
              <a:ext cx="4896544" cy="2658361"/>
            </a:xfrm>
            <a:prstGeom prst="wedgeRoundRectCallout">
              <a:avLst>
                <a:gd name="adj1" fmla="val 55933"/>
                <a:gd name="adj2" fmla="val -13491"/>
                <a:gd name="adj3" fmla="val 16667"/>
              </a:avLst>
            </a:prstGeom>
            <a:solidFill>
              <a:schemeClr val="accent5"/>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339752" y="3129852"/>
              <a:ext cx="4608512" cy="2308324"/>
            </a:xfrm>
            <a:prstGeom prst="rect">
              <a:avLst/>
            </a:prstGeom>
            <a:solidFill>
              <a:schemeClr val="accent5"/>
            </a:solidFill>
            <a:ln>
              <a:noFill/>
            </a:ln>
          </p:spPr>
          <p:txBody>
            <a:bodyPr wrap="square" rtlCol="0">
              <a:spAutoFit/>
            </a:bodyPr>
            <a:lstStyle/>
            <a:p>
              <a:r>
                <a:rPr lang="en-GB" dirty="0"/>
                <a:t>Subjective probabilities are judgements but they should be careful, honest, informed judgements.  In science we must always be as objective as possible.  Probability judgements are like all the other judgements that a scientist necessarily makes, and should be argued for in the same careful, honest, informed way.</a:t>
              </a:r>
            </a:p>
          </p:txBody>
        </p:sp>
      </p:grpSp>
    </p:spTree>
    <p:extLst>
      <p:ext uri="{BB962C8B-B14F-4D97-AF65-F5344CB8AC3E}">
        <p14:creationId xmlns:p14="http://schemas.microsoft.com/office/powerpoint/2010/main" val="9771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D7CC2-A4CE-A2F6-1E03-D3AC824F6FBE}"/>
              </a:ext>
            </a:extLst>
          </p:cNvPr>
          <p:cNvSpPr>
            <a:spLocks noGrp="1"/>
          </p:cNvSpPr>
          <p:nvPr>
            <p:ph type="title"/>
          </p:nvPr>
        </p:nvSpPr>
        <p:spPr/>
        <p:txBody>
          <a:bodyPr/>
          <a:lstStyle/>
          <a:p>
            <a:r>
              <a:rPr lang="en-GB" dirty="0"/>
              <a:t>Do we need to worry?</a:t>
            </a:r>
          </a:p>
        </p:txBody>
      </p:sp>
      <p:sp>
        <p:nvSpPr>
          <p:cNvPr id="3" name="Content Placeholder 2">
            <a:extLst>
              <a:ext uri="{FF2B5EF4-FFF2-40B4-BE49-F238E27FC236}">
                <a16:creationId xmlns:a16="http://schemas.microsoft.com/office/drawing/2014/main" id="{03B2B688-B5A5-EFA9-79FA-83C669D63448}"/>
              </a:ext>
            </a:extLst>
          </p:cNvPr>
          <p:cNvSpPr>
            <a:spLocks noGrp="1"/>
          </p:cNvSpPr>
          <p:nvPr>
            <p:ph idx="1"/>
          </p:nvPr>
        </p:nvSpPr>
        <p:spPr>
          <a:xfrm>
            <a:off x="457200" y="1412875"/>
            <a:ext cx="8363272" cy="4713288"/>
          </a:xfrm>
        </p:spPr>
        <p:txBody>
          <a:bodyPr/>
          <a:lstStyle/>
          <a:p>
            <a:r>
              <a:rPr lang="en-GB" dirty="0"/>
              <a:t>It is rare to see proper, informative priors on model parameters in Bayesian analyses</a:t>
            </a:r>
          </a:p>
          <a:p>
            <a:pPr lvl="1"/>
            <a:r>
              <a:rPr lang="en-GB" dirty="0"/>
              <a:t>Instead, It is extremely common to see vague priors used </a:t>
            </a:r>
          </a:p>
          <a:p>
            <a:pPr lvl="1"/>
            <a:r>
              <a:rPr lang="en-GB" dirty="0"/>
              <a:t>On the grounds that any proper prior distribution will be overwhelmed by the data</a:t>
            </a:r>
          </a:p>
          <a:p>
            <a:r>
              <a:rPr lang="en-GB" dirty="0"/>
              <a:t>This is OK, but it is important to remember</a:t>
            </a:r>
          </a:p>
          <a:p>
            <a:pPr lvl="1"/>
            <a:r>
              <a:rPr lang="en-GB" dirty="0"/>
              <a:t>The analysis began by specifying a model for the data</a:t>
            </a:r>
          </a:p>
          <a:p>
            <a:pPr lvl="1"/>
            <a:r>
              <a:rPr lang="en-GB" dirty="0"/>
              <a:t>This is a subjective choice</a:t>
            </a:r>
          </a:p>
          <a:p>
            <a:pPr lvl="1"/>
            <a:r>
              <a:rPr lang="en-GB" dirty="0"/>
              <a:t>And if we want to compare models, we can no longer use improper priors on the various model parameters</a:t>
            </a:r>
          </a:p>
          <a:p>
            <a:pPr lvl="2"/>
            <a:r>
              <a:rPr lang="en-GB" dirty="0"/>
              <a:t>Or if we do, we must use an approximation like the Fractional Bayes Factor</a:t>
            </a:r>
          </a:p>
        </p:txBody>
      </p:sp>
      <p:sp>
        <p:nvSpPr>
          <p:cNvPr id="4" name="Date Placeholder 3">
            <a:extLst>
              <a:ext uri="{FF2B5EF4-FFF2-40B4-BE49-F238E27FC236}">
                <a16:creationId xmlns:a16="http://schemas.microsoft.com/office/drawing/2014/main" id="{7C76E7A1-6A0D-5D20-8ADD-D0395A52EECB}"/>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C80BC09C-395C-DDBF-68D1-418376ABBBCF}"/>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F29723E0-7C0A-2011-5956-F5E6D4B24454}"/>
              </a:ext>
            </a:extLst>
          </p:cNvPr>
          <p:cNvSpPr>
            <a:spLocks noGrp="1"/>
          </p:cNvSpPr>
          <p:nvPr>
            <p:ph type="sldNum" sz="quarter" idx="12"/>
          </p:nvPr>
        </p:nvSpPr>
        <p:spPr/>
        <p:txBody>
          <a:bodyPr/>
          <a:lstStyle/>
          <a:p>
            <a:fld id="{4B677D87-4A3F-42BC-B654-BDF7705231C5}" type="slidenum">
              <a:rPr lang="en-US" altLang="en-US" smtClean="0"/>
              <a:pPr/>
              <a:t>43</a:t>
            </a:fld>
            <a:endParaRPr lang="en-US" altLang="en-US"/>
          </a:p>
        </p:txBody>
      </p:sp>
    </p:spTree>
    <p:extLst>
      <p:ext uri="{BB962C8B-B14F-4D97-AF65-F5344CB8AC3E}">
        <p14:creationId xmlns:p14="http://schemas.microsoft.com/office/powerpoint/2010/main" val="12584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A74C-0937-8F01-0169-8DEA0ACDF006}"/>
              </a:ext>
            </a:extLst>
          </p:cNvPr>
          <p:cNvSpPr>
            <a:spLocks noGrp="1"/>
          </p:cNvSpPr>
          <p:nvPr>
            <p:ph type="title"/>
          </p:nvPr>
        </p:nvSpPr>
        <p:spPr/>
        <p:txBody>
          <a:bodyPr/>
          <a:lstStyle/>
          <a:p>
            <a:r>
              <a:rPr lang="en-GB" dirty="0"/>
              <a:t>On the other hand</a:t>
            </a:r>
          </a:p>
        </p:txBody>
      </p:sp>
      <p:sp>
        <p:nvSpPr>
          <p:cNvPr id="3" name="Content Placeholder 2">
            <a:extLst>
              <a:ext uri="{FF2B5EF4-FFF2-40B4-BE49-F238E27FC236}">
                <a16:creationId xmlns:a16="http://schemas.microsoft.com/office/drawing/2014/main" id="{C149D32C-DF0D-E3CB-F333-956F6148A873}"/>
              </a:ext>
            </a:extLst>
          </p:cNvPr>
          <p:cNvSpPr>
            <a:spLocks noGrp="1"/>
          </p:cNvSpPr>
          <p:nvPr>
            <p:ph idx="1"/>
          </p:nvPr>
        </p:nvSpPr>
        <p:spPr/>
        <p:txBody>
          <a:bodyPr/>
          <a:lstStyle/>
          <a:p>
            <a:r>
              <a:rPr lang="en-GB" dirty="0"/>
              <a:t>There are many situations where prior information </a:t>
            </a:r>
            <a:r>
              <a:rPr lang="en-GB" dirty="0">
                <a:solidFill>
                  <a:srgbClr val="CC0000"/>
                </a:solidFill>
              </a:rPr>
              <a:t>does</a:t>
            </a:r>
            <a:r>
              <a:rPr lang="en-GB" dirty="0"/>
              <a:t> matter</a:t>
            </a:r>
          </a:p>
          <a:p>
            <a:pPr lvl="1"/>
            <a:r>
              <a:rPr lang="en-GB" dirty="0"/>
              <a:t>When there is not much data (or even no data)</a:t>
            </a:r>
          </a:p>
          <a:p>
            <a:pPr lvl="1"/>
            <a:r>
              <a:rPr lang="en-GB" dirty="0"/>
              <a:t>When there is potentially strong prior information</a:t>
            </a:r>
          </a:p>
          <a:p>
            <a:pPr lvl="1"/>
            <a:r>
              <a:rPr lang="en-GB" dirty="0"/>
              <a:t>And in some technical situations like non-identifiability or model comparison</a:t>
            </a:r>
          </a:p>
          <a:p>
            <a:r>
              <a:rPr lang="en-GB" dirty="0"/>
              <a:t>In my career, I have sought out such problems</a:t>
            </a:r>
          </a:p>
          <a:p>
            <a:pPr lvl="1"/>
            <a:r>
              <a:rPr lang="en-GB" dirty="0"/>
              <a:t>Because then Bayesian methods deliver better answers than can be obtained from classical analyses</a:t>
            </a:r>
          </a:p>
          <a:p>
            <a:r>
              <a:rPr lang="en-GB" dirty="0"/>
              <a:t>And this is the underlying motivation for much of my research being on the elicitation of expert probability judgements</a:t>
            </a:r>
          </a:p>
        </p:txBody>
      </p:sp>
      <p:sp>
        <p:nvSpPr>
          <p:cNvPr id="4" name="Date Placeholder 3">
            <a:extLst>
              <a:ext uri="{FF2B5EF4-FFF2-40B4-BE49-F238E27FC236}">
                <a16:creationId xmlns:a16="http://schemas.microsoft.com/office/drawing/2014/main" id="{DAC8B8FC-5D22-C4BB-B386-D9A53C4282A8}"/>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4F119F89-4216-DCDB-BE49-D34C8A3131DD}"/>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6FCCEDF5-741F-DC95-32BD-843AE82AB996}"/>
              </a:ext>
            </a:extLst>
          </p:cNvPr>
          <p:cNvSpPr>
            <a:spLocks noGrp="1"/>
          </p:cNvSpPr>
          <p:nvPr>
            <p:ph type="sldNum" sz="quarter" idx="12"/>
          </p:nvPr>
        </p:nvSpPr>
        <p:spPr/>
        <p:txBody>
          <a:bodyPr/>
          <a:lstStyle/>
          <a:p>
            <a:fld id="{4B677D87-4A3F-42BC-B654-BDF7705231C5}" type="slidenum">
              <a:rPr lang="en-US" altLang="en-US" smtClean="0"/>
              <a:pPr/>
              <a:t>44</a:t>
            </a:fld>
            <a:endParaRPr lang="en-US" altLang="en-US"/>
          </a:p>
        </p:txBody>
      </p:sp>
    </p:spTree>
    <p:extLst>
      <p:ext uri="{BB962C8B-B14F-4D97-AF65-F5344CB8AC3E}">
        <p14:creationId xmlns:p14="http://schemas.microsoft.com/office/powerpoint/2010/main" val="156798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16A61-BB18-8A9B-B521-A0E56610045B}"/>
              </a:ext>
            </a:extLst>
          </p:cNvPr>
          <p:cNvSpPr>
            <a:spLocks noGrp="1"/>
          </p:cNvSpPr>
          <p:nvPr>
            <p:ph type="title"/>
          </p:nvPr>
        </p:nvSpPr>
        <p:spPr/>
        <p:txBody>
          <a:bodyPr/>
          <a:lstStyle/>
          <a:p>
            <a:r>
              <a:rPr lang="en-GB" dirty="0"/>
              <a:t>Going back to Gaussian processes</a:t>
            </a:r>
          </a:p>
        </p:txBody>
      </p:sp>
      <p:sp>
        <p:nvSpPr>
          <p:cNvPr id="3" name="Content Placeholder 2">
            <a:extLst>
              <a:ext uri="{FF2B5EF4-FFF2-40B4-BE49-F238E27FC236}">
                <a16:creationId xmlns:a16="http://schemas.microsoft.com/office/drawing/2014/main" id="{34DEA120-FD4C-5916-0612-0B694A28F2CF}"/>
              </a:ext>
            </a:extLst>
          </p:cNvPr>
          <p:cNvSpPr>
            <a:spLocks noGrp="1"/>
          </p:cNvSpPr>
          <p:nvPr>
            <p:ph idx="1"/>
          </p:nvPr>
        </p:nvSpPr>
        <p:spPr/>
        <p:txBody>
          <a:bodyPr/>
          <a:lstStyle/>
          <a:p>
            <a:r>
              <a:rPr lang="en-GB" dirty="0"/>
              <a:t>Remember that a GP requires a mean function and a covariance function</a:t>
            </a:r>
          </a:p>
          <a:p>
            <a:pPr lvl="1"/>
            <a:r>
              <a:rPr lang="en-GB" dirty="0"/>
              <a:t>These are often modelled parametrically</a:t>
            </a:r>
          </a:p>
          <a:p>
            <a:pPr lvl="1"/>
            <a:r>
              <a:rPr lang="en-GB" dirty="0"/>
              <a:t>Assumed to have a particular form, but with unknown parameters</a:t>
            </a:r>
          </a:p>
          <a:p>
            <a:pPr lvl="1"/>
            <a:r>
              <a:rPr lang="en-GB" dirty="0"/>
              <a:t>Models for covariance functions typically have one of more correlation length parameters</a:t>
            </a:r>
          </a:p>
          <a:p>
            <a:pPr lvl="2"/>
            <a:r>
              <a:rPr lang="en-GB" dirty="0"/>
              <a:t>Specifying how rapidly the GP varies in response to changes in its inputs</a:t>
            </a:r>
          </a:p>
          <a:p>
            <a:pPr lvl="1"/>
            <a:r>
              <a:rPr lang="en-GB" dirty="0"/>
              <a:t>These are often ill-determined by the data, and proper, informative prior distributions on these parameters can really improve the analysis</a:t>
            </a:r>
          </a:p>
          <a:p>
            <a:pPr lvl="2"/>
            <a:r>
              <a:rPr lang="en-GB" dirty="0"/>
              <a:t>Particularly </a:t>
            </a:r>
            <a:r>
              <a:rPr lang="en-GB"/>
              <a:t>in a fully </a:t>
            </a:r>
            <a:r>
              <a:rPr lang="en-GB" dirty="0"/>
              <a:t>Bayesian approach</a:t>
            </a:r>
          </a:p>
        </p:txBody>
      </p:sp>
      <p:sp>
        <p:nvSpPr>
          <p:cNvPr id="4" name="Date Placeholder 3">
            <a:extLst>
              <a:ext uri="{FF2B5EF4-FFF2-40B4-BE49-F238E27FC236}">
                <a16:creationId xmlns:a16="http://schemas.microsoft.com/office/drawing/2014/main" id="{FCFF37FB-3C0A-660E-72EA-DC8475E73F27}"/>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7D736698-D355-028A-431E-966563117BA6}"/>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FE8982AC-2D15-67C2-CB7D-69E4219948A5}"/>
              </a:ext>
            </a:extLst>
          </p:cNvPr>
          <p:cNvSpPr>
            <a:spLocks noGrp="1"/>
          </p:cNvSpPr>
          <p:nvPr>
            <p:ph type="sldNum" sz="quarter" idx="12"/>
          </p:nvPr>
        </p:nvSpPr>
        <p:spPr/>
        <p:txBody>
          <a:bodyPr/>
          <a:lstStyle/>
          <a:p>
            <a:fld id="{4B677D87-4A3F-42BC-B654-BDF7705231C5}" type="slidenum">
              <a:rPr lang="en-US" altLang="en-US" smtClean="0"/>
              <a:pPr/>
              <a:t>45</a:t>
            </a:fld>
            <a:endParaRPr lang="en-US" altLang="en-US"/>
          </a:p>
        </p:txBody>
      </p:sp>
    </p:spTree>
    <p:extLst>
      <p:ext uri="{BB962C8B-B14F-4D97-AF65-F5344CB8AC3E}">
        <p14:creationId xmlns:p14="http://schemas.microsoft.com/office/powerpoint/2010/main" val="248760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E77F0E-6E6C-A8E7-734D-E83271E73C93}"/>
              </a:ext>
            </a:extLst>
          </p:cNvPr>
          <p:cNvSpPr>
            <a:spLocks noGrp="1"/>
          </p:cNvSpPr>
          <p:nvPr>
            <p:ph type="title"/>
          </p:nvPr>
        </p:nvSpPr>
        <p:spPr/>
        <p:txBody>
          <a:bodyPr/>
          <a:lstStyle/>
          <a:p>
            <a:r>
              <a:rPr lang="en-GB" dirty="0"/>
              <a:t>In conclusion</a:t>
            </a:r>
          </a:p>
        </p:txBody>
      </p:sp>
      <p:sp>
        <p:nvSpPr>
          <p:cNvPr id="8" name="Text Placeholder 7">
            <a:extLst>
              <a:ext uri="{FF2B5EF4-FFF2-40B4-BE49-F238E27FC236}">
                <a16:creationId xmlns:a16="http://schemas.microsoft.com/office/drawing/2014/main" id="{360BEF58-73CF-CE02-BDD1-9312B19C9035}"/>
              </a:ext>
            </a:extLst>
          </p:cNvPr>
          <p:cNvSpPr>
            <a:spLocks noGrp="1"/>
          </p:cNvSpPr>
          <p:nvPr>
            <p:ph type="body" idx="1"/>
          </p:nvPr>
        </p:nvSpPr>
        <p:spPr/>
        <p:txBody>
          <a:bodyPr/>
          <a:lstStyle/>
          <a:p>
            <a:endParaRPr lang="en-GB"/>
          </a:p>
        </p:txBody>
      </p:sp>
      <p:sp>
        <p:nvSpPr>
          <p:cNvPr id="4" name="Date Placeholder 3">
            <a:extLst>
              <a:ext uri="{FF2B5EF4-FFF2-40B4-BE49-F238E27FC236}">
                <a16:creationId xmlns:a16="http://schemas.microsoft.com/office/drawing/2014/main" id="{6D70E6EC-93D2-9835-8BE3-F767B8B2C3A2}"/>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403DE08A-3A96-570C-FDDB-62126B843526}"/>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88FE77ED-A5B5-1840-C12C-D9A2B7106E2F}"/>
              </a:ext>
            </a:extLst>
          </p:cNvPr>
          <p:cNvSpPr>
            <a:spLocks noGrp="1"/>
          </p:cNvSpPr>
          <p:nvPr>
            <p:ph type="sldNum" sz="quarter" idx="12"/>
          </p:nvPr>
        </p:nvSpPr>
        <p:spPr/>
        <p:txBody>
          <a:bodyPr/>
          <a:lstStyle/>
          <a:p>
            <a:fld id="{4B677D87-4A3F-42BC-B654-BDF7705231C5}" type="slidenum">
              <a:rPr lang="en-US" altLang="en-US" smtClean="0"/>
              <a:pPr/>
              <a:t>46</a:t>
            </a:fld>
            <a:endParaRPr lang="en-US" altLang="en-US"/>
          </a:p>
        </p:txBody>
      </p:sp>
    </p:spTree>
    <p:extLst>
      <p:ext uri="{BB962C8B-B14F-4D97-AF65-F5344CB8AC3E}">
        <p14:creationId xmlns:p14="http://schemas.microsoft.com/office/powerpoint/2010/main" val="1784269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A3192-2377-FA0A-8216-E25DD482D7AF}"/>
              </a:ext>
            </a:extLst>
          </p:cNvPr>
          <p:cNvSpPr>
            <a:spLocks noGrp="1"/>
          </p:cNvSpPr>
          <p:nvPr>
            <p:ph type="title"/>
          </p:nvPr>
        </p:nvSpPr>
        <p:spPr/>
        <p:txBody>
          <a:bodyPr/>
          <a:lstStyle/>
          <a:p>
            <a:r>
              <a:rPr lang="en-GB" dirty="0"/>
              <a:t>Take home messages</a:t>
            </a:r>
          </a:p>
        </p:txBody>
      </p:sp>
      <p:sp>
        <p:nvSpPr>
          <p:cNvPr id="3" name="Content Placeholder 2">
            <a:extLst>
              <a:ext uri="{FF2B5EF4-FFF2-40B4-BE49-F238E27FC236}">
                <a16:creationId xmlns:a16="http://schemas.microsoft.com/office/drawing/2014/main" id="{E088013F-9AA9-1558-2224-F650C650B27C}"/>
              </a:ext>
            </a:extLst>
          </p:cNvPr>
          <p:cNvSpPr>
            <a:spLocks noGrp="1"/>
          </p:cNvSpPr>
          <p:nvPr>
            <p:ph idx="1"/>
          </p:nvPr>
        </p:nvSpPr>
        <p:spPr/>
        <p:txBody>
          <a:bodyPr/>
          <a:lstStyle/>
          <a:p>
            <a:r>
              <a:rPr lang="en-GB" dirty="0"/>
              <a:t>GPs are very versatile</a:t>
            </a:r>
          </a:p>
          <a:p>
            <a:pPr lvl="1"/>
            <a:r>
              <a:rPr lang="en-GB" dirty="0"/>
              <a:t>I have used them in many different applications</a:t>
            </a:r>
          </a:p>
          <a:p>
            <a:r>
              <a:rPr lang="en-GB" dirty="0"/>
              <a:t>They have made an enormous contribution in UQ</a:t>
            </a:r>
          </a:p>
          <a:p>
            <a:pPr lvl="1"/>
            <a:r>
              <a:rPr lang="en-GB" dirty="0"/>
              <a:t>Particularly in respect of model discrepancy</a:t>
            </a:r>
          </a:p>
          <a:p>
            <a:pPr lvl="1"/>
            <a:r>
              <a:rPr lang="en-GB" dirty="0"/>
              <a:t>But it is important to be aware of the fundamental non-identifiability</a:t>
            </a:r>
          </a:p>
          <a:p>
            <a:r>
              <a:rPr lang="en-GB" dirty="0"/>
              <a:t>Genuine prior information can also be important</a:t>
            </a:r>
          </a:p>
          <a:p>
            <a:pPr lvl="1"/>
            <a:r>
              <a:rPr lang="en-GB" dirty="0"/>
              <a:t>Distributions for model inputs in UQ</a:t>
            </a:r>
          </a:p>
          <a:p>
            <a:pPr lvl="1"/>
            <a:r>
              <a:rPr lang="en-GB" dirty="0"/>
              <a:t>Priors for correlation length parameters</a:t>
            </a:r>
          </a:p>
          <a:p>
            <a:pPr lvl="1"/>
            <a:r>
              <a:rPr lang="en-GB" dirty="0"/>
              <a:t>Prior information about the model discrepancy</a:t>
            </a:r>
          </a:p>
          <a:p>
            <a:r>
              <a:rPr lang="en-GB" dirty="0">
                <a:solidFill>
                  <a:srgbClr val="CC0000"/>
                </a:solidFill>
              </a:rPr>
              <a:t>Not</a:t>
            </a:r>
            <a:r>
              <a:rPr lang="en-GB" dirty="0"/>
              <a:t> to use available information is </a:t>
            </a:r>
            <a:r>
              <a:rPr lang="en-GB" dirty="0">
                <a:solidFill>
                  <a:srgbClr val="CC0000"/>
                </a:solidFill>
              </a:rPr>
              <a:t>unscientific</a:t>
            </a:r>
            <a:r>
              <a:rPr lang="en-GB" dirty="0"/>
              <a:t>!</a:t>
            </a:r>
          </a:p>
        </p:txBody>
      </p:sp>
      <p:sp>
        <p:nvSpPr>
          <p:cNvPr id="4" name="Date Placeholder 3">
            <a:extLst>
              <a:ext uri="{FF2B5EF4-FFF2-40B4-BE49-F238E27FC236}">
                <a16:creationId xmlns:a16="http://schemas.microsoft.com/office/drawing/2014/main" id="{5D1E2272-1648-34CC-9106-5B109F688EBC}"/>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33BE6AD6-07DB-669B-05DF-6B60D39497C0}"/>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94FAD13A-016A-D195-F0B8-F153FE24663B}"/>
              </a:ext>
            </a:extLst>
          </p:cNvPr>
          <p:cNvSpPr>
            <a:spLocks noGrp="1"/>
          </p:cNvSpPr>
          <p:nvPr>
            <p:ph type="sldNum" sz="quarter" idx="12"/>
          </p:nvPr>
        </p:nvSpPr>
        <p:spPr/>
        <p:txBody>
          <a:bodyPr/>
          <a:lstStyle/>
          <a:p>
            <a:fld id="{4B677D87-4A3F-42BC-B654-BDF7705231C5}" type="slidenum">
              <a:rPr lang="en-US" altLang="en-US" smtClean="0"/>
              <a:pPr/>
              <a:t>47</a:t>
            </a:fld>
            <a:endParaRPr lang="en-US" altLang="en-US"/>
          </a:p>
        </p:txBody>
      </p:sp>
    </p:spTree>
    <p:extLst>
      <p:ext uri="{BB962C8B-B14F-4D97-AF65-F5344CB8AC3E}">
        <p14:creationId xmlns:p14="http://schemas.microsoft.com/office/powerpoint/2010/main" val="88927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3828DFF-FBC6-4FF7-804D-6D0BA7DC7F83}"/>
              </a:ext>
            </a:extLst>
          </p:cNvPr>
          <p:cNvSpPr>
            <a:spLocks noGrp="1" noChangeArrowheads="1"/>
          </p:cNvSpPr>
          <p:nvPr>
            <p:ph type="title"/>
          </p:nvPr>
        </p:nvSpPr>
        <p:spPr/>
        <p:txBody>
          <a:bodyPr/>
          <a:lstStyle/>
          <a:p>
            <a:r>
              <a:rPr lang="en-GB" altLang="en-US" dirty="0"/>
              <a:t>Bibliography</a:t>
            </a:r>
            <a:endParaRPr lang="en-US" altLang="en-US" dirty="0"/>
          </a:p>
        </p:txBody>
      </p:sp>
      <p:sp>
        <p:nvSpPr>
          <p:cNvPr id="37891" name="Rectangle 3">
            <a:extLst>
              <a:ext uri="{FF2B5EF4-FFF2-40B4-BE49-F238E27FC236}">
                <a16:creationId xmlns:a16="http://schemas.microsoft.com/office/drawing/2014/main" id="{3635B312-5376-4848-ABCB-CBCE47191138}"/>
              </a:ext>
            </a:extLst>
          </p:cNvPr>
          <p:cNvSpPr>
            <a:spLocks noGrp="1" noChangeArrowheads="1"/>
          </p:cNvSpPr>
          <p:nvPr>
            <p:ph type="body" idx="1"/>
          </p:nvPr>
        </p:nvSpPr>
        <p:spPr/>
        <p:txBody>
          <a:bodyPr/>
          <a:lstStyle/>
          <a:p>
            <a:pPr marL="0" indent="0">
              <a:buNone/>
            </a:pPr>
            <a:r>
              <a:rPr lang="en-GB" altLang="en-US" sz="1400" dirty="0">
                <a:solidFill>
                  <a:srgbClr val="C00000"/>
                </a:solidFill>
              </a:rPr>
              <a:t>Nonparametric regression</a:t>
            </a:r>
          </a:p>
          <a:p>
            <a:r>
              <a:rPr lang="en-GB" altLang="en-US" sz="1400" dirty="0"/>
              <a:t>O'Hagan, A. (1978). Curve fitting and optimal design for prediction (with discussion). Journal of the Royal Statistical Society B 40, 1-42.</a:t>
            </a:r>
          </a:p>
          <a:p>
            <a:pPr marL="0" indent="0">
              <a:buNone/>
            </a:pPr>
            <a:r>
              <a:rPr lang="en-GB" altLang="en-US" sz="1400" dirty="0">
                <a:solidFill>
                  <a:srgbClr val="C00000"/>
                </a:solidFill>
              </a:rPr>
              <a:t>Radiocarbon dating</a:t>
            </a:r>
          </a:p>
          <a:p>
            <a:r>
              <a:rPr lang="en-US" altLang="en-US" sz="1400" dirty="0"/>
              <a:t>Gomez Portugal Aguilar, D., Litton, C. D. and O'Hagan, A. (2002). A new piece-wise linear radiocarbon calibration curve with more realistic variance. Radiocarbon 44, 195-212.</a:t>
            </a:r>
          </a:p>
          <a:p>
            <a:r>
              <a:rPr lang="en-US" altLang="en-US" sz="1400" dirty="0"/>
              <a:t>Buck, C. E., Gomez Portugal Aguilar, D., Litton, C. D. and O'Hagan, A. (2006). Bayesian nonparametric estimation of the radiocarbon calibration curve. Bayesian Analysis 1, 265-288.</a:t>
            </a:r>
          </a:p>
          <a:p>
            <a:pPr marL="0" indent="0">
              <a:buNone/>
            </a:pPr>
            <a:r>
              <a:rPr lang="en-US" altLang="en-US" sz="1400" dirty="0">
                <a:solidFill>
                  <a:srgbClr val="C00000"/>
                </a:solidFill>
              </a:rPr>
              <a:t>Spatial interpolation</a:t>
            </a:r>
          </a:p>
          <a:p>
            <a:r>
              <a:rPr lang="en-GB" altLang="en-US" sz="1400" dirty="0"/>
              <a:t>Schmidt, A. M. and O'Hagan, A. (2003). Bayesian inference for non-stationary spatial covariance structure via spatial deformations. Journal of the Royal Statistical Society B 65, 745-758.</a:t>
            </a:r>
          </a:p>
          <a:p>
            <a:pPr marL="0" indent="0">
              <a:buNone/>
            </a:pPr>
            <a:r>
              <a:rPr lang="en-GB" altLang="en-US" sz="1400" dirty="0">
                <a:solidFill>
                  <a:srgbClr val="C00000"/>
                </a:solidFill>
              </a:rPr>
              <a:t>Numerical integration</a:t>
            </a:r>
          </a:p>
          <a:p>
            <a:r>
              <a:rPr lang="en-GB" altLang="en-US" sz="1400" dirty="0"/>
              <a:t>O'Hagan, A. (1991). Bayes-Hermite quadrature. Journal of Statistical Planning and Inference 29, 245-260.</a:t>
            </a:r>
          </a:p>
          <a:p>
            <a:pPr marL="0" indent="0">
              <a:buNone/>
            </a:pPr>
            <a:r>
              <a:rPr lang="en-GB" altLang="en-US" sz="1400" dirty="0">
                <a:solidFill>
                  <a:srgbClr val="C00000"/>
                </a:solidFill>
              </a:rPr>
              <a:t>Uncertainty analysis</a:t>
            </a:r>
          </a:p>
          <a:p>
            <a:r>
              <a:rPr lang="en-GB" altLang="en-US" sz="1400" dirty="0"/>
              <a:t>Haylock, R. G. and O'Hagan, A. (1996). On inference for outputs of computationally expensive algorithms with uncertainty on the inputs. In Bayesian Statistics 5, J. M. Bernardo et al (eds.). Oxford University Press, 629-637.</a:t>
            </a:r>
            <a:endParaRPr lang="en-US" altLang="en-US" sz="1400" dirty="0"/>
          </a:p>
        </p:txBody>
      </p:sp>
      <p:sp>
        <p:nvSpPr>
          <p:cNvPr id="2" name="Date Placeholder 1">
            <a:extLst>
              <a:ext uri="{FF2B5EF4-FFF2-40B4-BE49-F238E27FC236}">
                <a16:creationId xmlns:a16="http://schemas.microsoft.com/office/drawing/2014/main" id="{9B90CA24-2A78-443A-8729-C1345E67C0AA}"/>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46B1F7CB-A6B7-4149-9C97-AEF9EC79952D}"/>
              </a:ext>
            </a:extLst>
          </p:cNvPr>
          <p:cNvSpPr>
            <a:spLocks noGrp="1"/>
          </p:cNvSpPr>
          <p:nvPr>
            <p:ph type="ftr" sz="quarter" idx="11"/>
          </p:nvPr>
        </p:nvSpPr>
        <p:spPr/>
        <p:txBody>
          <a:bodyPr/>
          <a:lstStyle/>
          <a:p>
            <a:r>
              <a:rPr lang="en-GB" altLang="en-US"/>
              <a:t>Cambridge Ellis Unit Summer School</a:t>
            </a:r>
            <a:endParaRPr lang="en-US" altLang="en-US"/>
          </a:p>
        </p:txBody>
      </p:sp>
      <p:sp>
        <p:nvSpPr>
          <p:cNvPr id="4" name="Slide Number Placeholder 3">
            <a:extLst>
              <a:ext uri="{FF2B5EF4-FFF2-40B4-BE49-F238E27FC236}">
                <a16:creationId xmlns:a16="http://schemas.microsoft.com/office/drawing/2014/main" id="{41EEBF8F-86F7-4D31-9C88-A8AE330AFAD9}"/>
              </a:ext>
            </a:extLst>
          </p:cNvPr>
          <p:cNvSpPr>
            <a:spLocks noGrp="1"/>
          </p:cNvSpPr>
          <p:nvPr>
            <p:ph type="sldNum" sz="quarter" idx="12"/>
          </p:nvPr>
        </p:nvSpPr>
        <p:spPr/>
        <p:txBody>
          <a:bodyPr/>
          <a:lstStyle/>
          <a:p>
            <a:fld id="{4B677D87-4A3F-42BC-B654-BDF7705231C5}" type="slidenum">
              <a:rPr lang="en-US" altLang="en-US" smtClean="0"/>
              <a:pPr/>
              <a:t>48</a:t>
            </a:fld>
            <a:endParaRPr lang="en-US"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EC925-0C45-42C8-B33B-C69D65E8C60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5580E61-5097-43CC-A9B6-81012A3D8671}"/>
              </a:ext>
            </a:extLst>
          </p:cNvPr>
          <p:cNvSpPr>
            <a:spLocks noGrp="1"/>
          </p:cNvSpPr>
          <p:nvPr>
            <p:ph idx="1"/>
          </p:nvPr>
        </p:nvSpPr>
        <p:spPr/>
        <p:txBody>
          <a:bodyPr/>
          <a:lstStyle/>
          <a:p>
            <a:pPr marL="0" indent="0">
              <a:buNone/>
            </a:pPr>
            <a:r>
              <a:rPr lang="en-GB" sz="1400" dirty="0">
                <a:solidFill>
                  <a:srgbClr val="C00000"/>
                </a:solidFill>
              </a:rPr>
              <a:t>Emulators</a:t>
            </a:r>
          </a:p>
          <a:p>
            <a:r>
              <a:rPr lang="en-GB" sz="1400" dirty="0"/>
              <a:t>O'Hagan, A., Kennedy, M. C. and Oakley, J. E. (1999). Uncertainty analysis and other inference tools for complex computer codes (with discussion). In Bayesian Statistics 6, J. M. Bernardo et al (eds.). Oxford University Press, 503-524.</a:t>
            </a:r>
          </a:p>
          <a:p>
            <a:r>
              <a:rPr lang="en-GB" sz="1400" dirty="0"/>
              <a:t>Oakley, J. E. and O'Hagan, A. (2004). Probabilistic sensitivity analysis of complex models: a Bayesian approach. Journal of the Royal Statistical Society B 66, 751-769.</a:t>
            </a:r>
          </a:p>
          <a:p>
            <a:r>
              <a:rPr lang="en-GB" sz="1400" dirty="0"/>
              <a:t>O'Hagan, A. (2006). Bayesian analysis of computer code outputs: a tutorial. Reliability Engineering and System Safety 91, 1290-1300.</a:t>
            </a:r>
          </a:p>
          <a:p>
            <a:pPr marL="0" indent="0">
              <a:buNone/>
            </a:pPr>
            <a:r>
              <a:rPr lang="en-GB" sz="1400" dirty="0">
                <a:solidFill>
                  <a:srgbClr val="C00000"/>
                </a:solidFill>
              </a:rPr>
              <a:t>Model discrepancy</a:t>
            </a:r>
          </a:p>
          <a:p>
            <a:r>
              <a:rPr lang="en-GB" sz="1400" dirty="0"/>
              <a:t>Kennedy, M. C. and O'Hagan, A. (2001). Bayesian calibration of computer models (with discussion). Journal of the Royal Statistical Society B 63, 425--464.</a:t>
            </a:r>
          </a:p>
          <a:p>
            <a:pPr marL="0" indent="0">
              <a:buNone/>
            </a:pPr>
            <a:r>
              <a:rPr lang="en-GB" sz="1400" dirty="0">
                <a:solidFill>
                  <a:srgbClr val="C00000"/>
                </a:solidFill>
              </a:rPr>
              <a:t>Non-identifiability</a:t>
            </a:r>
          </a:p>
          <a:p>
            <a:r>
              <a:rPr lang="en-GB" sz="1400" dirty="0" err="1"/>
              <a:t>Brynjarsdottir</a:t>
            </a:r>
            <a:r>
              <a:rPr lang="en-GB" sz="1400" dirty="0"/>
              <a:t>, J. and O'Hagan, A. (2014). Learning about physical parameters: The importance of model discrepancy. Inverse Problems, 30, 114007.</a:t>
            </a:r>
          </a:p>
          <a:p>
            <a:pPr marL="0" indent="0">
              <a:buNone/>
            </a:pPr>
            <a:r>
              <a:rPr lang="en-GB" sz="1400" dirty="0">
                <a:solidFill>
                  <a:srgbClr val="C00000"/>
                </a:solidFill>
              </a:rPr>
              <a:t>Validating emulators</a:t>
            </a:r>
          </a:p>
          <a:p>
            <a:r>
              <a:rPr lang="en-GB" sz="1400" dirty="0"/>
              <a:t>Bastos, L. S. and O'Hagan, A. (2009). Diagnostics for Gaussian process emulators. </a:t>
            </a:r>
            <a:r>
              <a:rPr lang="en-GB" sz="1400" dirty="0" err="1"/>
              <a:t>Technometrics</a:t>
            </a:r>
            <a:r>
              <a:rPr lang="en-GB" sz="1400" dirty="0"/>
              <a:t> 51, 425-438.</a:t>
            </a:r>
          </a:p>
          <a:p>
            <a:endParaRPr lang="en-GB" sz="1400" dirty="0"/>
          </a:p>
          <a:p>
            <a:endParaRPr lang="en-GB" sz="1400" dirty="0"/>
          </a:p>
        </p:txBody>
      </p:sp>
      <p:sp>
        <p:nvSpPr>
          <p:cNvPr id="4" name="Date Placeholder 3">
            <a:extLst>
              <a:ext uri="{FF2B5EF4-FFF2-40B4-BE49-F238E27FC236}">
                <a16:creationId xmlns:a16="http://schemas.microsoft.com/office/drawing/2014/main" id="{4E3AC7C9-D577-4E9A-A397-CC89AAB87570}"/>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82DDAA22-46E9-412F-8B5A-24EAEE3B3626}"/>
              </a:ext>
            </a:extLst>
          </p:cNvPr>
          <p:cNvSpPr>
            <a:spLocks noGrp="1"/>
          </p:cNvSpPr>
          <p:nvPr>
            <p:ph type="ftr" sz="quarter" idx="11"/>
          </p:nvPr>
        </p:nvSpPr>
        <p:spPr/>
        <p:txBody>
          <a:bodyPr/>
          <a:lstStyle/>
          <a:p>
            <a:r>
              <a:rPr lang="en-GB" altLang="en-US" dirty="0"/>
              <a:t>Cambridge Ellis Unit Summer School</a:t>
            </a:r>
            <a:endParaRPr lang="en-US" altLang="en-US" dirty="0"/>
          </a:p>
        </p:txBody>
      </p:sp>
      <p:sp>
        <p:nvSpPr>
          <p:cNvPr id="6" name="Slide Number Placeholder 5">
            <a:extLst>
              <a:ext uri="{FF2B5EF4-FFF2-40B4-BE49-F238E27FC236}">
                <a16:creationId xmlns:a16="http://schemas.microsoft.com/office/drawing/2014/main" id="{ED34669A-A88C-41CE-91F2-4F45643DC0F6}"/>
              </a:ext>
            </a:extLst>
          </p:cNvPr>
          <p:cNvSpPr>
            <a:spLocks noGrp="1"/>
          </p:cNvSpPr>
          <p:nvPr>
            <p:ph type="sldNum" sz="quarter" idx="12"/>
          </p:nvPr>
        </p:nvSpPr>
        <p:spPr/>
        <p:txBody>
          <a:bodyPr/>
          <a:lstStyle/>
          <a:p>
            <a:fld id="{4B677D87-4A3F-42BC-B654-BDF7705231C5}" type="slidenum">
              <a:rPr lang="en-US" altLang="en-US" smtClean="0"/>
              <a:pPr/>
              <a:t>49</a:t>
            </a:fld>
            <a:endParaRPr lang="en-US" altLang="en-US"/>
          </a:p>
        </p:txBody>
      </p:sp>
    </p:spTree>
    <p:extLst>
      <p:ext uri="{BB962C8B-B14F-4D97-AF65-F5344CB8AC3E}">
        <p14:creationId xmlns:p14="http://schemas.microsoft.com/office/powerpoint/2010/main" val="393363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397B3E3-F18B-4E3C-9AE5-ED248D807F20}"/>
              </a:ext>
            </a:extLst>
          </p:cNvPr>
          <p:cNvSpPr>
            <a:spLocks noGrp="1" noChangeArrowheads="1"/>
          </p:cNvSpPr>
          <p:nvPr>
            <p:ph type="title"/>
          </p:nvPr>
        </p:nvSpPr>
        <p:spPr>
          <a:xfrm>
            <a:off x="395288" y="274638"/>
            <a:ext cx="8229600" cy="850900"/>
          </a:xfrm>
        </p:spPr>
        <p:txBody>
          <a:bodyPr/>
          <a:lstStyle/>
          <a:p>
            <a:r>
              <a:rPr lang="en-GB" altLang="en-US" dirty="0"/>
              <a:t>Two communities</a:t>
            </a:r>
            <a:endParaRPr lang="en-US" altLang="en-US" dirty="0"/>
          </a:p>
        </p:txBody>
      </p:sp>
      <p:sp>
        <p:nvSpPr>
          <p:cNvPr id="43011" name="Rectangle 3">
            <a:extLst>
              <a:ext uri="{FF2B5EF4-FFF2-40B4-BE49-F238E27FC236}">
                <a16:creationId xmlns:a16="http://schemas.microsoft.com/office/drawing/2014/main" id="{B6EDC411-C8CD-49C9-9F87-00287886BFEC}"/>
              </a:ext>
            </a:extLst>
          </p:cNvPr>
          <p:cNvSpPr>
            <a:spLocks noGrp="1" noChangeArrowheads="1"/>
          </p:cNvSpPr>
          <p:nvPr>
            <p:ph idx="1"/>
          </p:nvPr>
        </p:nvSpPr>
        <p:spPr>
          <a:xfrm>
            <a:off x="457200" y="1412875"/>
            <a:ext cx="8229600" cy="4713288"/>
          </a:xfrm>
        </p:spPr>
        <p:txBody>
          <a:bodyPr/>
          <a:lstStyle/>
          <a:p>
            <a:r>
              <a:rPr lang="en-GB" altLang="en-US" dirty="0"/>
              <a:t>I have used GPs for various problems in statistics</a:t>
            </a:r>
          </a:p>
          <a:p>
            <a:r>
              <a:rPr lang="en-GB" altLang="en-US" dirty="0"/>
              <a:t>GPs are also widely used in machine learning, but there are important differences between the two communities</a:t>
            </a:r>
          </a:p>
          <a:p>
            <a:pPr lvl="1"/>
            <a:r>
              <a:rPr lang="en-GB" altLang="en-US" dirty="0"/>
              <a:t>Modelling the mean and covariance</a:t>
            </a:r>
          </a:p>
          <a:p>
            <a:pPr lvl="1"/>
            <a:r>
              <a:rPr lang="en-GB" altLang="en-US" dirty="0"/>
              <a:t>Nature of the data</a:t>
            </a:r>
          </a:p>
          <a:p>
            <a:pPr lvl="1"/>
            <a:r>
              <a:rPr lang="en-GB" altLang="en-US" dirty="0"/>
              <a:t>Nature of the task</a:t>
            </a:r>
            <a:endParaRPr lang="en-US" altLang="en-US" dirty="0"/>
          </a:p>
        </p:txBody>
      </p:sp>
      <p:sp>
        <p:nvSpPr>
          <p:cNvPr id="4" name="Date Placeholder 3">
            <a:extLst>
              <a:ext uri="{FF2B5EF4-FFF2-40B4-BE49-F238E27FC236}">
                <a16:creationId xmlns:a16="http://schemas.microsoft.com/office/drawing/2014/main" id="{7CB6FEF4-E4FA-419E-BB92-7E62518855A1}"/>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DE526685-03FC-4386-854A-BDDC0B011C96}"/>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C9B1545A-343C-47DD-98FE-3E9CBB723DF7}"/>
              </a:ext>
            </a:extLst>
          </p:cNvPr>
          <p:cNvSpPr>
            <a:spLocks noGrp="1"/>
          </p:cNvSpPr>
          <p:nvPr>
            <p:ph type="sldNum" sz="quarter" idx="12"/>
          </p:nvPr>
        </p:nvSpPr>
        <p:spPr/>
        <p:txBody>
          <a:bodyPr/>
          <a:lstStyle/>
          <a:p>
            <a:fld id="{4B677D87-4A3F-42BC-B654-BDF7705231C5}" type="slidenum">
              <a:rPr lang="en-US" altLang="en-US" smtClean="0"/>
              <a:pPr/>
              <a:t>5</a:t>
            </a:fld>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4253-13AA-4EBE-BADE-75817BDE94C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6922764-C60D-494A-BA48-449157A9910D}"/>
              </a:ext>
            </a:extLst>
          </p:cNvPr>
          <p:cNvSpPr>
            <a:spLocks noGrp="1"/>
          </p:cNvSpPr>
          <p:nvPr>
            <p:ph idx="1"/>
          </p:nvPr>
        </p:nvSpPr>
        <p:spPr/>
        <p:txBody>
          <a:bodyPr/>
          <a:lstStyle/>
          <a:p>
            <a:pPr marL="0" indent="0">
              <a:buNone/>
            </a:pPr>
            <a:r>
              <a:rPr lang="en-GB" sz="1400" dirty="0">
                <a:solidFill>
                  <a:srgbClr val="C00000"/>
                </a:solidFill>
              </a:rPr>
              <a:t>Multi-fidelity</a:t>
            </a:r>
          </a:p>
          <a:p>
            <a:r>
              <a:rPr lang="en-GB" sz="1400" dirty="0"/>
              <a:t>Kennedy, M. and O'Hagan, A. (2000). Predicting the output from a complex computer code when fast approximations are available. </a:t>
            </a:r>
            <a:r>
              <a:rPr lang="en-GB" sz="1400" dirty="0" err="1"/>
              <a:t>Biometrika</a:t>
            </a:r>
            <a:r>
              <a:rPr lang="en-GB" sz="1400" dirty="0"/>
              <a:t> 87, 1-13. </a:t>
            </a:r>
          </a:p>
          <a:p>
            <a:pPr marL="0" indent="0">
              <a:buNone/>
            </a:pPr>
            <a:r>
              <a:rPr lang="en-GB" sz="1400" dirty="0">
                <a:solidFill>
                  <a:srgbClr val="C00000"/>
                </a:solidFill>
              </a:rPr>
              <a:t>Expert knowledge elicitation</a:t>
            </a:r>
          </a:p>
          <a:p>
            <a:r>
              <a:rPr lang="en-GB" sz="1400" dirty="0">
                <a:effectLst/>
                <a:ea typeface="Times New Roman" panose="02020603050405020304" pitchFamily="18" charset="0"/>
                <a:cs typeface="Times New Roman" panose="02020603050405020304" pitchFamily="18" charset="0"/>
              </a:rPr>
              <a:t>Oakley J. E. and O'Hagan, A. (2019). SHELF: the Sheffield Elicitation Framework (version 4). School of Mathematics and Statistics, University of Sheffield, UK. (http://tonyohagan.co.uk/shelf) </a:t>
            </a:r>
            <a:endParaRPr lang="en-GB" sz="1400" dirty="0"/>
          </a:p>
          <a:p>
            <a:r>
              <a:rPr lang="en-GB" sz="1400" dirty="0"/>
              <a:t>O'Hagan, A. (2019). Expert Knowledge Elicitation: Subjective but Scientific. The American Statistician, 73:sup1, 69-81, </a:t>
            </a:r>
            <a:r>
              <a:rPr lang="en-GB" sz="1400" dirty="0" err="1"/>
              <a:t>doi</a:t>
            </a:r>
            <a:r>
              <a:rPr lang="en-GB" sz="1400" dirty="0"/>
              <a:t>: 10.1080/00031305.2018.1518265.</a:t>
            </a:r>
          </a:p>
          <a:p>
            <a:pPr marL="0" indent="0">
              <a:buNone/>
            </a:pPr>
            <a:r>
              <a:rPr lang="en-GB" sz="1400" dirty="0">
                <a:solidFill>
                  <a:srgbClr val="C00000"/>
                </a:solidFill>
              </a:rPr>
              <a:t>Imprecision in elicitation</a:t>
            </a:r>
          </a:p>
          <a:p>
            <a:r>
              <a:rPr lang="en-GB" sz="1400" dirty="0"/>
              <a:t>Oakley, J. E. and O'Hagan, A. (2007). Uncertainty in prior elicitations: a nonparametric approach. </a:t>
            </a:r>
            <a:r>
              <a:rPr lang="en-GB" sz="1400" dirty="0" err="1"/>
              <a:t>Biometrika</a:t>
            </a:r>
            <a:r>
              <a:rPr lang="en-GB" sz="1400" dirty="0"/>
              <a:t> 94, 427-441.</a:t>
            </a:r>
          </a:p>
          <a:p>
            <a:r>
              <a:rPr lang="en-GB" sz="1400" dirty="0"/>
              <a:t>Gosling, J. P., Oakley, J. E. and O'Hagan, A. (2007). Nonparametric elicitation for heavy-tailed prior distributions. Bayesian Analysis 2, 693-718.</a:t>
            </a:r>
          </a:p>
          <a:p>
            <a:pPr marL="0" indent="0">
              <a:buNone/>
            </a:pPr>
            <a:r>
              <a:rPr lang="en-GB" sz="1400" dirty="0">
                <a:solidFill>
                  <a:srgbClr val="CC0000"/>
                </a:solidFill>
              </a:rPr>
              <a:t>Model comparison</a:t>
            </a:r>
          </a:p>
          <a:p>
            <a:r>
              <a:rPr lang="en-GB" sz="1400" dirty="0"/>
              <a:t>O'Hagan, A. (1995). Fractional Bayes factors for model comparison (with discussion). Journal of the Royal Statistical Society B 57, 99--138.</a:t>
            </a:r>
          </a:p>
        </p:txBody>
      </p:sp>
      <p:sp>
        <p:nvSpPr>
          <p:cNvPr id="4" name="Date Placeholder 3">
            <a:extLst>
              <a:ext uri="{FF2B5EF4-FFF2-40B4-BE49-F238E27FC236}">
                <a16:creationId xmlns:a16="http://schemas.microsoft.com/office/drawing/2014/main" id="{6B94796D-C124-47EE-A24E-93DC4E13CA95}"/>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E4B7390A-96D3-4AAE-B2A7-59C56EBB7089}"/>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EA8E1E4D-5F0A-4140-B3F2-F031AF9D02D0}"/>
              </a:ext>
            </a:extLst>
          </p:cNvPr>
          <p:cNvSpPr>
            <a:spLocks noGrp="1"/>
          </p:cNvSpPr>
          <p:nvPr>
            <p:ph type="sldNum" sz="quarter" idx="12"/>
          </p:nvPr>
        </p:nvSpPr>
        <p:spPr/>
        <p:txBody>
          <a:bodyPr/>
          <a:lstStyle/>
          <a:p>
            <a:fld id="{4B677D87-4A3F-42BC-B654-BDF7705231C5}" type="slidenum">
              <a:rPr lang="en-US" altLang="en-US" smtClean="0"/>
              <a:pPr/>
              <a:t>50</a:t>
            </a:fld>
            <a:endParaRPr lang="en-US" altLang="en-US"/>
          </a:p>
        </p:txBody>
      </p:sp>
    </p:spTree>
    <p:extLst>
      <p:ext uri="{BB962C8B-B14F-4D97-AF65-F5344CB8AC3E}">
        <p14:creationId xmlns:p14="http://schemas.microsoft.com/office/powerpoint/2010/main" val="161027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F08CBFE-9F7F-4AA1-873A-BF5AB5D8891C}"/>
              </a:ext>
            </a:extLst>
          </p:cNvPr>
          <p:cNvSpPr>
            <a:spLocks noGrp="1" noChangeArrowheads="1"/>
          </p:cNvSpPr>
          <p:nvPr>
            <p:ph type="title"/>
          </p:nvPr>
        </p:nvSpPr>
        <p:spPr>
          <a:xfrm>
            <a:off x="395288" y="274638"/>
            <a:ext cx="8229600" cy="850900"/>
          </a:xfrm>
        </p:spPr>
        <p:txBody>
          <a:bodyPr/>
          <a:lstStyle/>
          <a:p>
            <a:r>
              <a:rPr lang="en-GB" altLang="en-US"/>
              <a:t>Modelling mean and covariance</a:t>
            </a:r>
            <a:endParaRPr lang="en-US" altLang="en-US"/>
          </a:p>
        </p:txBody>
      </p:sp>
      <p:sp>
        <p:nvSpPr>
          <p:cNvPr id="44035" name="Rectangle 3">
            <a:extLst>
              <a:ext uri="{FF2B5EF4-FFF2-40B4-BE49-F238E27FC236}">
                <a16:creationId xmlns:a16="http://schemas.microsoft.com/office/drawing/2014/main" id="{2AF7FF28-06F5-40B6-B00B-BCD0BF9C60A4}"/>
              </a:ext>
            </a:extLst>
          </p:cNvPr>
          <p:cNvSpPr>
            <a:spLocks noGrp="1" noChangeArrowheads="1"/>
          </p:cNvSpPr>
          <p:nvPr>
            <p:ph idx="1"/>
          </p:nvPr>
        </p:nvSpPr>
        <p:spPr>
          <a:xfrm>
            <a:off x="457200" y="1412875"/>
            <a:ext cx="8229600" cy="4713288"/>
          </a:xfrm>
        </p:spPr>
        <p:txBody>
          <a:bodyPr/>
          <a:lstStyle/>
          <a:p>
            <a:r>
              <a:rPr lang="en-GB" altLang="en-US" dirty="0"/>
              <a:t>I generally use the following formulations:</a:t>
            </a:r>
          </a:p>
          <a:p>
            <a:pPr lvl="1"/>
            <a:r>
              <a:rPr lang="en-GB" altLang="en-US" i="1" dirty="0"/>
              <a:t>m</a:t>
            </a:r>
            <a:r>
              <a:rPr lang="en-GB" altLang="en-US" dirty="0"/>
              <a:t>(</a:t>
            </a:r>
            <a:r>
              <a:rPr lang="en-GB" altLang="en-US" i="1" dirty="0"/>
              <a:t>x</a:t>
            </a:r>
            <a:r>
              <a:rPr lang="en-GB" altLang="en-US" dirty="0"/>
              <a:t>) = </a:t>
            </a:r>
            <a:r>
              <a:rPr lang="en-GB" altLang="en-US" i="1" dirty="0"/>
              <a:t>h</a:t>
            </a:r>
            <a:r>
              <a:rPr lang="en-GB" altLang="en-US" dirty="0"/>
              <a:t>(</a:t>
            </a:r>
            <a:r>
              <a:rPr lang="en-GB" altLang="en-US" i="1" dirty="0"/>
              <a:t>x</a:t>
            </a:r>
            <a:r>
              <a:rPr lang="en-GB" altLang="en-US" dirty="0"/>
              <a:t>)</a:t>
            </a:r>
            <a:r>
              <a:rPr lang="en-GB" altLang="en-US" baseline="30000" dirty="0"/>
              <a:t>T</a:t>
            </a:r>
            <a:r>
              <a:rPr lang="el-GR" altLang="en-US" dirty="0"/>
              <a:t>β</a:t>
            </a:r>
            <a:endParaRPr lang="en-GB" altLang="en-US" dirty="0"/>
          </a:p>
          <a:p>
            <a:pPr lvl="2"/>
            <a:r>
              <a:rPr lang="en-GB" altLang="en-US" dirty="0"/>
              <a:t>Regression mean</a:t>
            </a:r>
          </a:p>
          <a:p>
            <a:pPr lvl="1"/>
            <a:r>
              <a:rPr lang="en-GB" altLang="en-US" i="1" dirty="0"/>
              <a:t>v</a:t>
            </a:r>
            <a:r>
              <a:rPr lang="en-GB" altLang="en-US" dirty="0"/>
              <a:t>(</a:t>
            </a:r>
            <a:r>
              <a:rPr lang="en-GB" altLang="en-US" i="1" dirty="0" err="1"/>
              <a:t>x</a:t>
            </a:r>
            <a:r>
              <a:rPr lang="en-GB" altLang="en-US" dirty="0" err="1"/>
              <a:t>,</a:t>
            </a:r>
            <a:r>
              <a:rPr lang="en-GB" altLang="en-US" i="1" dirty="0" err="1"/>
              <a:t>x</a:t>
            </a:r>
            <a:r>
              <a:rPr lang="en-GB" altLang="en-US" dirty="0"/>
              <a:t>′) = </a:t>
            </a:r>
            <a:r>
              <a:rPr lang="el-GR" altLang="en-US" dirty="0"/>
              <a:t>σ</a:t>
            </a:r>
            <a:r>
              <a:rPr lang="en-GB" altLang="en-US" baseline="30000" dirty="0"/>
              <a:t>2</a:t>
            </a:r>
            <a:r>
              <a:rPr lang="en-GB" altLang="en-US" dirty="0"/>
              <a:t> exp{–(</a:t>
            </a:r>
            <a:r>
              <a:rPr lang="en-GB" altLang="en-US" i="1" dirty="0"/>
              <a:t>x</a:t>
            </a:r>
            <a:r>
              <a:rPr lang="en-GB" altLang="en-US" dirty="0"/>
              <a:t>–</a:t>
            </a:r>
            <a:r>
              <a:rPr lang="en-GB" altLang="en-US" i="1" dirty="0"/>
              <a:t>x</a:t>
            </a:r>
            <a:r>
              <a:rPr lang="en-GB" altLang="en-US" dirty="0"/>
              <a:t>′)</a:t>
            </a:r>
            <a:r>
              <a:rPr lang="en-GB" altLang="en-US" baseline="30000" dirty="0"/>
              <a:t>T</a:t>
            </a:r>
            <a:r>
              <a:rPr lang="en-GB" altLang="en-US" i="1" dirty="0"/>
              <a:t>D</a:t>
            </a:r>
            <a:r>
              <a:rPr lang="en-GB" altLang="en-US" dirty="0"/>
              <a:t>(</a:t>
            </a:r>
            <a:r>
              <a:rPr lang="en-GB" altLang="en-US" i="1" dirty="0"/>
              <a:t>x</a:t>
            </a:r>
            <a:r>
              <a:rPr lang="en-GB" altLang="en-US" dirty="0"/>
              <a:t>–</a:t>
            </a:r>
            <a:r>
              <a:rPr lang="en-GB" altLang="en-US" i="1" dirty="0"/>
              <a:t>x</a:t>
            </a:r>
            <a:r>
              <a:rPr lang="en-GB" altLang="en-US" dirty="0"/>
              <a:t>′)}</a:t>
            </a:r>
          </a:p>
          <a:p>
            <a:pPr lvl="2"/>
            <a:r>
              <a:rPr lang="en-GB" altLang="en-US" dirty="0"/>
              <a:t>Gaussian covariance, implies </a:t>
            </a:r>
            <a:r>
              <a:rPr lang="en-GB" altLang="en-US" i="1" dirty="0"/>
              <a:t>f</a:t>
            </a:r>
            <a:r>
              <a:rPr lang="en-GB" altLang="en-US" sz="800" dirty="0"/>
              <a:t> </a:t>
            </a:r>
            <a:r>
              <a:rPr lang="en-GB" altLang="en-US" dirty="0"/>
              <a:t>(.) is very smooth</a:t>
            </a:r>
          </a:p>
          <a:p>
            <a:r>
              <a:rPr lang="en-GB" altLang="en-US" dirty="0"/>
              <a:t>In machine learning </a:t>
            </a:r>
          </a:p>
          <a:p>
            <a:pPr lvl="1"/>
            <a:r>
              <a:rPr lang="en-GB" altLang="en-US" i="1" dirty="0"/>
              <a:t>m</a:t>
            </a:r>
            <a:r>
              <a:rPr lang="en-GB" altLang="en-US" dirty="0"/>
              <a:t>(</a:t>
            </a:r>
            <a:r>
              <a:rPr lang="en-GB" altLang="en-US" i="1" dirty="0"/>
              <a:t>x</a:t>
            </a:r>
            <a:r>
              <a:rPr lang="en-GB" altLang="en-US" dirty="0"/>
              <a:t>) = 0</a:t>
            </a:r>
          </a:p>
          <a:p>
            <a:pPr lvl="2"/>
            <a:r>
              <a:rPr lang="en-GB" altLang="en-US" dirty="0"/>
              <a:t>Always a zero mean process</a:t>
            </a:r>
          </a:p>
          <a:p>
            <a:pPr lvl="1"/>
            <a:r>
              <a:rPr lang="en-GB" altLang="en-US" i="1" dirty="0"/>
              <a:t>v</a:t>
            </a:r>
            <a:r>
              <a:rPr lang="en-GB" altLang="en-US" dirty="0"/>
              <a:t>(</a:t>
            </a:r>
            <a:r>
              <a:rPr lang="en-GB" altLang="en-US" i="1" dirty="0" err="1"/>
              <a:t>x</a:t>
            </a:r>
            <a:r>
              <a:rPr lang="en-GB" altLang="en-US" dirty="0" err="1"/>
              <a:t>,</a:t>
            </a:r>
            <a:r>
              <a:rPr lang="en-GB" altLang="en-US" i="1" dirty="0" err="1"/>
              <a:t>x</a:t>
            </a:r>
            <a:r>
              <a:rPr lang="en-GB" altLang="en-US" dirty="0"/>
              <a:t>′) has additional terms like </a:t>
            </a:r>
            <a:r>
              <a:rPr lang="en-GB" altLang="en-US" i="1" dirty="0"/>
              <a:t>h</a:t>
            </a:r>
            <a:r>
              <a:rPr lang="en-GB" altLang="en-US" dirty="0"/>
              <a:t>(</a:t>
            </a:r>
            <a:r>
              <a:rPr lang="en-GB" altLang="en-US" i="1" dirty="0"/>
              <a:t>x</a:t>
            </a:r>
            <a:r>
              <a:rPr lang="en-GB" altLang="en-US" dirty="0"/>
              <a:t>)</a:t>
            </a:r>
            <a:r>
              <a:rPr lang="en-GB" altLang="en-US" baseline="30000" dirty="0"/>
              <a:t>T</a:t>
            </a:r>
            <a:r>
              <a:rPr lang="en-GB" altLang="en-US" i="1" dirty="0"/>
              <a:t>V</a:t>
            </a:r>
            <a:r>
              <a:rPr lang="el-GR" altLang="en-US" dirty="0"/>
              <a:t>β</a:t>
            </a:r>
            <a:r>
              <a:rPr lang="en-GB" altLang="en-US" dirty="0"/>
              <a:t> </a:t>
            </a:r>
            <a:r>
              <a:rPr lang="en-GB" altLang="en-US" i="1" dirty="0"/>
              <a:t>h</a:t>
            </a:r>
            <a:r>
              <a:rPr lang="en-GB" altLang="en-US" dirty="0"/>
              <a:t>(</a:t>
            </a:r>
            <a:r>
              <a:rPr lang="en-GB" altLang="en-US" i="1" dirty="0"/>
              <a:t>x</a:t>
            </a:r>
            <a:r>
              <a:rPr lang="en-GB" altLang="en-US" dirty="0"/>
              <a:t>)</a:t>
            </a:r>
          </a:p>
          <a:p>
            <a:pPr lvl="2"/>
            <a:r>
              <a:rPr lang="en-GB" altLang="en-US" dirty="0"/>
              <a:t>Putting the mean structure into the covariance</a:t>
            </a:r>
          </a:p>
          <a:p>
            <a:pPr lvl="2"/>
            <a:r>
              <a:rPr lang="en-GB" altLang="en-US" dirty="0"/>
              <a:t>More general covariance kernels</a:t>
            </a:r>
          </a:p>
          <a:p>
            <a:pPr lvl="1"/>
            <a:endParaRPr lang="el-GR" altLang="en-US" dirty="0"/>
          </a:p>
        </p:txBody>
      </p:sp>
      <p:sp>
        <p:nvSpPr>
          <p:cNvPr id="6" name="Date Placeholder 5">
            <a:extLst>
              <a:ext uri="{FF2B5EF4-FFF2-40B4-BE49-F238E27FC236}">
                <a16:creationId xmlns:a16="http://schemas.microsoft.com/office/drawing/2014/main" id="{69DA9B9F-0B34-4638-8CF8-F16ACB55D17A}"/>
              </a:ext>
            </a:extLst>
          </p:cNvPr>
          <p:cNvSpPr>
            <a:spLocks noGrp="1"/>
          </p:cNvSpPr>
          <p:nvPr>
            <p:ph type="dt" sz="half" idx="10"/>
          </p:nvPr>
        </p:nvSpPr>
        <p:spPr/>
        <p:txBody>
          <a:bodyPr/>
          <a:lstStyle/>
          <a:p>
            <a:r>
              <a:rPr lang="en-US" altLang="en-US"/>
              <a:t>17/7/2023</a:t>
            </a:r>
          </a:p>
        </p:txBody>
      </p:sp>
      <p:sp>
        <p:nvSpPr>
          <p:cNvPr id="7" name="Footer Placeholder 6">
            <a:extLst>
              <a:ext uri="{FF2B5EF4-FFF2-40B4-BE49-F238E27FC236}">
                <a16:creationId xmlns:a16="http://schemas.microsoft.com/office/drawing/2014/main" id="{AE3A317F-4186-4E83-8F42-FB5B9ED4EDF4}"/>
              </a:ext>
            </a:extLst>
          </p:cNvPr>
          <p:cNvSpPr>
            <a:spLocks noGrp="1"/>
          </p:cNvSpPr>
          <p:nvPr>
            <p:ph type="ftr" sz="quarter" idx="11"/>
          </p:nvPr>
        </p:nvSpPr>
        <p:spPr/>
        <p:txBody>
          <a:bodyPr/>
          <a:lstStyle/>
          <a:p>
            <a:r>
              <a:rPr lang="en-GB" altLang="en-US"/>
              <a:t>Cambridge Ellis Unit Summer School</a:t>
            </a:r>
            <a:endParaRPr lang="en-US" altLang="en-US"/>
          </a:p>
        </p:txBody>
      </p:sp>
      <p:sp>
        <p:nvSpPr>
          <p:cNvPr id="8" name="Slide Number Placeholder 7">
            <a:extLst>
              <a:ext uri="{FF2B5EF4-FFF2-40B4-BE49-F238E27FC236}">
                <a16:creationId xmlns:a16="http://schemas.microsoft.com/office/drawing/2014/main" id="{493D1474-5D4A-4471-8D0F-C696D3BB155C}"/>
              </a:ext>
            </a:extLst>
          </p:cNvPr>
          <p:cNvSpPr>
            <a:spLocks noGrp="1"/>
          </p:cNvSpPr>
          <p:nvPr>
            <p:ph type="sldNum" sz="quarter" idx="12"/>
          </p:nvPr>
        </p:nvSpPr>
        <p:spPr/>
        <p:txBody>
          <a:bodyPr/>
          <a:lstStyle/>
          <a:p>
            <a:fld id="{4B677D87-4A3F-42BC-B654-BDF7705231C5}"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0CB893D-AFB2-4AA8-AD99-90C689F4821D}"/>
              </a:ext>
            </a:extLst>
          </p:cNvPr>
          <p:cNvSpPr>
            <a:spLocks noGrp="1" noChangeArrowheads="1"/>
          </p:cNvSpPr>
          <p:nvPr>
            <p:ph type="title"/>
          </p:nvPr>
        </p:nvSpPr>
        <p:spPr>
          <a:xfrm>
            <a:off x="395288" y="274638"/>
            <a:ext cx="8229600" cy="850900"/>
          </a:xfrm>
        </p:spPr>
        <p:txBody>
          <a:bodyPr/>
          <a:lstStyle/>
          <a:p>
            <a:r>
              <a:rPr lang="en-GB" altLang="en-US"/>
              <a:t>Nature of the data and the task</a:t>
            </a:r>
            <a:endParaRPr lang="en-US" altLang="en-US"/>
          </a:p>
        </p:txBody>
      </p:sp>
      <p:sp>
        <p:nvSpPr>
          <p:cNvPr id="45059" name="Rectangle 3">
            <a:extLst>
              <a:ext uri="{FF2B5EF4-FFF2-40B4-BE49-F238E27FC236}">
                <a16:creationId xmlns:a16="http://schemas.microsoft.com/office/drawing/2014/main" id="{568DC24D-59CD-443D-800C-B6E883D0B9BB}"/>
              </a:ext>
            </a:extLst>
          </p:cNvPr>
          <p:cNvSpPr>
            <a:spLocks noGrp="1" noChangeArrowheads="1"/>
          </p:cNvSpPr>
          <p:nvPr>
            <p:ph idx="1"/>
          </p:nvPr>
        </p:nvSpPr>
        <p:spPr>
          <a:xfrm>
            <a:off x="457200" y="1412875"/>
            <a:ext cx="8229600" cy="4713288"/>
          </a:xfrm>
        </p:spPr>
        <p:txBody>
          <a:bodyPr/>
          <a:lstStyle/>
          <a:p>
            <a:r>
              <a:rPr lang="en-GB" altLang="en-US" dirty="0"/>
              <a:t>In statistics, we may have rather little data, and it can be of a very wide range of types</a:t>
            </a:r>
          </a:p>
          <a:p>
            <a:pPr lvl="1"/>
            <a:r>
              <a:rPr lang="en-GB" altLang="en-US" dirty="0"/>
              <a:t>See examples later in this talk</a:t>
            </a:r>
          </a:p>
          <a:p>
            <a:pPr lvl="1"/>
            <a:r>
              <a:rPr lang="en-GB" altLang="en-US" dirty="0"/>
              <a:t>We tend to be concerned to get the best analysis for the case at hand</a:t>
            </a:r>
          </a:p>
          <a:p>
            <a:pPr lvl="2"/>
            <a:r>
              <a:rPr lang="en-GB" altLang="en-US" dirty="0"/>
              <a:t>Particularly in Bayesian applications</a:t>
            </a:r>
          </a:p>
          <a:p>
            <a:r>
              <a:rPr lang="en-GB" altLang="en-US" dirty="0"/>
              <a:t>As I understand it, machine learning is typically concerned with large quantities of data</a:t>
            </a:r>
          </a:p>
          <a:p>
            <a:pPr lvl="1"/>
            <a:r>
              <a:rPr lang="en-GB" altLang="en-US" dirty="0"/>
              <a:t>Probably collected by some automated process</a:t>
            </a:r>
          </a:p>
          <a:p>
            <a:pPr lvl="1"/>
            <a:r>
              <a:rPr lang="en-GB" altLang="en-US" dirty="0"/>
              <a:t>Concern is for automated analysis</a:t>
            </a:r>
          </a:p>
          <a:p>
            <a:pPr lvl="2"/>
            <a:r>
              <a:rPr lang="en-GB" altLang="en-US" dirty="0"/>
              <a:t>Default rather than customised</a:t>
            </a:r>
          </a:p>
          <a:p>
            <a:pPr lvl="1"/>
            <a:r>
              <a:rPr lang="en-GB" altLang="en-US" dirty="0"/>
              <a:t>Observations always have error</a:t>
            </a:r>
            <a:endParaRPr lang="en-US" altLang="en-US" dirty="0"/>
          </a:p>
        </p:txBody>
      </p:sp>
      <p:sp>
        <p:nvSpPr>
          <p:cNvPr id="4" name="Date Placeholder 3">
            <a:extLst>
              <a:ext uri="{FF2B5EF4-FFF2-40B4-BE49-F238E27FC236}">
                <a16:creationId xmlns:a16="http://schemas.microsoft.com/office/drawing/2014/main" id="{DD8D5BAB-F20C-48A8-9A6B-449AE1C8AFAB}"/>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E2F5878B-6F13-4AFB-B820-26B2CFD95351}"/>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3653CC7B-3204-4820-BD18-6B7B68CF5A05}"/>
              </a:ext>
            </a:extLst>
          </p:cNvPr>
          <p:cNvSpPr>
            <a:spLocks noGrp="1"/>
          </p:cNvSpPr>
          <p:nvPr>
            <p:ph type="sldNum" sz="quarter" idx="12"/>
          </p:nvPr>
        </p:nvSpPr>
        <p:spPr/>
        <p:txBody>
          <a:bodyPr/>
          <a:lstStyle/>
          <a:p>
            <a:fld id="{4B677D87-4A3F-42BC-B654-BDF7705231C5}"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01A49A-9AEE-40DE-A16A-7709C0F08A32}"/>
              </a:ext>
            </a:extLst>
          </p:cNvPr>
          <p:cNvSpPr>
            <a:spLocks noGrp="1"/>
          </p:cNvSpPr>
          <p:nvPr>
            <p:ph type="title"/>
          </p:nvPr>
        </p:nvSpPr>
        <p:spPr/>
        <p:txBody>
          <a:bodyPr/>
          <a:lstStyle/>
          <a:p>
            <a:r>
              <a:rPr lang="en-GB" dirty="0"/>
              <a:t>Regression</a:t>
            </a:r>
          </a:p>
        </p:txBody>
      </p:sp>
      <p:sp>
        <p:nvSpPr>
          <p:cNvPr id="5" name="Text Placeholder 4">
            <a:extLst>
              <a:ext uri="{FF2B5EF4-FFF2-40B4-BE49-F238E27FC236}">
                <a16:creationId xmlns:a16="http://schemas.microsoft.com/office/drawing/2014/main" id="{B13BB387-D94C-415C-8B6D-72A177B1F3EE}"/>
              </a:ext>
            </a:extLst>
          </p:cNvPr>
          <p:cNvSpPr>
            <a:spLocks noGrp="1"/>
          </p:cNvSpPr>
          <p:nvPr>
            <p:ph type="body" idx="1"/>
          </p:nvPr>
        </p:nvSpPr>
        <p:spPr/>
        <p:txBody>
          <a:bodyPr/>
          <a:lstStyle/>
          <a:p>
            <a:endParaRPr lang="en-GB"/>
          </a:p>
        </p:txBody>
      </p:sp>
      <p:sp>
        <p:nvSpPr>
          <p:cNvPr id="2" name="Date Placeholder 1">
            <a:extLst>
              <a:ext uri="{FF2B5EF4-FFF2-40B4-BE49-F238E27FC236}">
                <a16:creationId xmlns:a16="http://schemas.microsoft.com/office/drawing/2014/main" id="{3D056F92-0EF5-40B3-B815-17A59E6B3708}"/>
              </a:ext>
            </a:extLst>
          </p:cNvPr>
          <p:cNvSpPr>
            <a:spLocks noGrp="1"/>
          </p:cNvSpPr>
          <p:nvPr>
            <p:ph type="dt" sz="half" idx="10"/>
          </p:nvPr>
        </p:nvSpPr>
        <p:spPr/>
        <p:txBody>
          <a:bodyPr/>
          <a:lstStyle/>
          <a:p>
            <a:r>
              <a:rPr lang="en-US" altLang="en-US"/>
              <a:t>17/7/2023</a:t>
            </a:r>
          </a:p>
        </p:txBody>
      </p:sp>
      <p:sp>
        <p:nvSpPr>
          <p:cNvPr id="3" name="Footer Placeholder 2">
            <a:extLst>
              <a:ext uri="{FF2B5EF4-FFF2-40B4-BE49-F238E27FC236}">
                <a16:creationId xmlns:a16="http://schemas.microsoft.com/office/drawing/2014/main" id="{629C7CBD-B0C2-4A29-8D57-80752CE9908F}"/>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8B0681A6-5701-48AF-99B7-7BE6D12C9B11}"/>
              </a:ext>
            </a:extLst>
          </p:cNvPr>
          <p:cNvSpPr>
            <a:spLocks noGrp="1"/>
          </p:cNvSpPr>
          <p:nvPr>
            <p:ph type="sldNum" sz="quarter" idx="12"/>
          </p:nvPr>
        </p:nvSpPr>
        <p:spPr/>
        <p:txBody>
          <a:bodyPr/>
          <a:lstStyle/>
          <a:p>
            <a:fld id="{40A220CB-ABEA-4BA5-91A4-834D87D87E47}" type="slidenum">
              <a:rPr lang="en-US" altLang="en-US" smtClean="0"/>
              <a:pPr/>
              <a:t>8</a:t>
            </a:fld>
            <a:endParaRPr lang="en-US" altLang="en-US"/>
          </a:p>
        </p:txBody>
      </p:sp>
    </p:spTree>
    <p:extLst>
      <p:ext uri="{BB962C8B-B14F-4D97-AF65-F5344CB8AC3E}">
        <p14:creationId xmlns:p14="http://schemas.microsoft.com/office/powerpoint/2010/main" val="1202295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20EE566-055F-4CF7-8E2C-F8504CBB471A}"/>
              </a:ext>
            </a:extLst>
          </p:cNvPr>
          <p:cNvSpPr>
            <a:spLocks noGrp="1" noChangeArrowheads="1"/>
          </p:cNvSpPr>
          <p:nvPr>
            <p:ph type="title"/>
          </p:nvPr>
        </p:nvSpPr>
        <p:spPr>
          <a:xfrm>
            <a:off x="395288" y="274638"/>
            <a:ext cx="8229600" cy="850900"/>
          </a:xfrm>
        </p:spPr>
        <p:txBody>
          <a:bodyPr/>
          <a:lstStyle/>
          <a:p>
            <a:r>
              <a:rPr lang="en-GB" altLang="en-US"/>
              <a:t>Early days</a:t>
            </a:r>
          </a:p>
        </p:txBody>
      </p:sp>
      <p:sp>
        <p:nvSpPr>
          <p:cNvPr id="4099" name="Rectangle 3">
            <a:extLst>
              <a:ext uri="{FF2B5EF4-FFF2-40B4-BE49-F238E27FC236}">
                <a16:creationId xmlns:a16="http://schemas.microsoft.com/office/drawing/2014/main" id="{FDCF2C65-40BA-40C2-86E7-653063D70CE8}"/>
              </a:ext>
            </a:extLst>
          </p:cNvPr>
          <p:cNvSpPr>
            <a:spLocks noGrp="1" noChangeArrowheads="1"/>
          </p:cNvSpPr>
          <p:nvPr>
            <p:ph idx="1"/>
          </p:nvPr>
        </p:nvSpPr>
        <p:spPr>
          <a:xfrm>
            <a:off x="457200" y="1412875"/>
            <a:ext cx="8229600" cy="4713288"/>
          </a:xfrm>
        </p:spPr>
        <p:txBody>
          <a:bodyPr/>
          <a:lstStyle/>
          <a:p>
            <a:r>
              <a:rPr lang="en-GB" altLang="en-US" dirty="0"/>
              <a:t>I started using GPs in 1977</a:t>
            </a:r>
          </a:p>
          <a:p>
            <a:pPr lvl="1"/>
            <a:r>
              <a:rPr lang="en-GB" altLang="en-US" dirty="0"/>
              <a:t>I was introduced to them by Jeff Harrison when I was at Warwick</a:t>
            </a:r>
          </a:p>
          <a:p>
            <a:r>
              <a:rPr lang="en-GB" altLang="en-US" dirty="0"/>
              <a:t>The problem I was trying to solve was design of experiments to fit regression models</a:t>
            </a:r>
          </a:p>
          <a:p>
            <a:r>
              <a:rPr lang="en-GB" altLang="en-US" dirty="0"/>
              <a:t>Observations</a:t>
            </a:r>
          </a:p>
          <a:p>
            <a:pPr marL="0" indent="0">
              <a:buNone/>
            </a:pPr>
            <a:r>
              <a:rPr lang="en-GB" altLang="en-US" dirty="0"/>
              <a:t>		</a:t>
            </a:r>
            <a:r>
              <a:rPr lang="en-GB" altLang="en-US" i="1" dirty="0"/>
              <a:t>y</a:t>
            </a:r>
            <a:r>
              <a:rPr lang="en-GB" altLang="en-US" dirty="0"/>
              <a:t> = </a:t>
            </a:r>
            <a:r>
              <a:rPr lang="en-GB" altLang="en-US" i="1" dirty="0"/>
              <a:t>h</a:t>
            </a:r>
            <a:r>
              <a:rPr lang="en-GB" altLang="en-US" sz="800" dirty="0"/>
              <a:t> </a:t>
            </a:r>
            <a:r>
              <a:rPr lang="en-GB" altLang="en-US" dirty="0"/>
              <a:t>(</a:t>
            </a:r>
            <a:r>
              <a:rPr lang="en-GB" altLang="en-US" i="1" dirty="0"/>
              <a:t>x</a:t>
            </a:r>
            <a:r>
              <a:rPr lang="en-GB" altLang="en-US" dirty="0"/>
              <a:t>)</a:t>
            </a:r>
            <a:r>
              <a:rPr lang="en-GB" altLang="en-US" baseline="30000" dirty="0"/>
              <a:t>T</a:t>
            </a:r>
            <a:r>
              <a:rPr lang="en-GB" altLang="en-US" i="1" dirty="0"/>
              <a:t>b</a:t>
            </a:r>
            <a:r>
              <a:rPr lang="en-GB" altLang="en-US" sz="800" dirty="0"/>
              <a:t> </a:t>
            </a:r>
            <a:r>
              <a:rPr lang="en-GB" altLang="en-US" dirty="0"/>
              <a:t>(</a:t>
            </a:r>
            <a:r>
              <a:rPr lang="en-GB" altLang="en-US" i="1" dirty="0"/>
              <a:t>x</a:t>
            </a:r>
            <a:r>
              <a:rPr lang="en-GB" altLang="en-US" dirty="0"/>
              <a:t>) + </a:t>
            </a:r>
            <a:r>
              <a:rPr lang="en-GB" altLang="en-US" i="1" dirty="0"/>
              <a:t>e</a:t>
            </a:r>
            <a:r>
              <a:rPr lang="en-GB" altLang="en-US" dirty="0"/>
              <a:t> </a:t>
            </a:r>
          </a:p>
          <a:p>
            <a:pPr lvl="1"/>
            <a:r>
              <a:rPr lang="en-GB" altLang="en-US" dirty="0"/>
              <a:t>Usual regression model except coefficients vary over the x space</a:t>
            </a:r>
          </a:p>
          <a:p>
            <a:r>
              <a:rPr lang="en-GB" altLang="en-US" dirty="0"/>
              <a:t>I used a GP prior distribution for </a:t>
            </a:r>
            <a:r>
              <a:rPr lang="en-GB" altLang="en-US" i="1" dirty="0"/>
              <a:t>b</a:t>
            </a:r>
            <a:r>
              <a:rPr lang="en-GB" altLang="en-US" sz="800" dirty="0"/>
              <a:t> </a:t>
            </a:r>
            <a:r>
              <a:rPr lang="en-GB" altLang="en-US" dirty="0"/>
              <a:t>(.)</a:t>
            </a:r>
          </a:p>
          <a:p>
            <a:pPr lvl="1"/>
            <a:r>
              <a:rPr lang="en-GB" altLang="en-US" dirty="0"/>
              <a:t>So the regression model deforms slowly and smoothly</a:t>
            </a:r>
          </a:p>
          <a:p>
            <a:endParaRPr lang="en-GB" altLang="en-US" dirty="0"/>
          </a:p>
        </p:txBody>
      </p:sp>
      <p:sp>
        <p:nvSpPr>
          <p:cNvPr id="4" name="Date Placeholder 3">
            <a:extLst>
              <a:ext uri="{FF2B5EF4-FFF2-40B4-BE49-F238E27FC236}">
                <a16:creationId xmlns:a16="http://schemas.microsoft.com/office/drawing/2014/main" id="{0976913B-FF27-4161-9EAC-EDB8FCB10B7E}"/>
              </a:ext>
            </a:extLst>
          </p:cNvPr>
          <p:cNvSpPr>
            <a:spLocks noGrp="1"/>
          </p:cNvSpPr>
          <p:nvPr>
            <p:ph type="dt" sz="half" idx="10"/>
          </p:nvPr>
        </p:nvSpPr>
        <p:spPr/>
        <p:txBody>
          <a:bodyPr/>
          <a:lstStyle/>
          <a:p>
            <a:r>
              <a:rPr lang="en-US" altLang="en-US"/>
              <a:t>17/7/2023</a:t>
            </a:r>
          </a:p>
        </p:txBody>
      </p:sp>
      <p:sp>
        <p:nvSpPr>
          <p:cNvPr id="5" name="Footer Placeholder 4">
            <a:extLst>
              <a:ext uri="{FF2B5EF4-FFF2-40B4-BE49-F238E27FC236}">
                <a16:creationId xmlns:a16="http://schemas.microsoft.com/office/drawing/2014/main" id="{95CEE6BC-E207-4448-8DFA-31D465D5F9DA}"/>
              </a:ext>
            </a:extLst>
          </p:cNvPr>
          <p:cNvSpPr>
            <a:spLocks noGrp="1"/>
          </p:cNvSpPr>
          <p:nvPr>
            <p:ph type="ftr" sz="quarter" idx="11"/>
          </p:nvPr>
        </p:nvSpPr>
        <p:spPr/>
        <p:txBody>
          <a:bodyPr/>
          <a:lstStyle/>
          <a:p>
            <a:r>
              <a:rPr lang="en-GB" altLang="en-US"/>
              <a:t>Cambridge Ellis Unit Summer School</a:t>
            </a:r>
            <a:endParaRPr lang="en-US" altLang="en-US"/>
          </a:p>
        </p:txBody>
      </p:sp>
      <p:sp>
        <p:nvSpPr>
          <p:cNvPr id="6" name="Slide Number Placeholder 5">
            <a:extLst>
              <a:ext uri="{FF2B5EF4-FFF2-40B4-BE49-F238E27FC236}">
                <a16:creationId xmlns:a16="http://schemas.microsoft.com/office/drawing/2014/main" id="{F9AA779E-480C-4E23-BF12-9B624401B6F1}"/>
              </a:ext>
            </a:extLst>
          </p:cNvPr>
          <p:cNvSpPr>
            <a:spLocks noGrp="1"/>
          </p:cNvSpPr>
          <p:nvPr>
            <p:ph type="sldNum" sz="quarter" idx="12"/>
          </p:nvPr>
        </p:nvSpPr>
        <p:spPr/>
        <p:txBody>
          <a:bodyPr/>
          <a:lstStyle/>
          <a:p>
            <a:fld id="{4B677D87-4A3F-42BC-B654-BDF7705231C5}" type="slidenum">
              <a:rPr lang="en-US" altLang="en-US" smtClean="0"/>
              <a:pPr/>
              <a:t>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09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AOHSimple">
  <a:themeElements>
    <a:clrScheme name="AOHSim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OH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OHSimp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OHSimp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OHSimp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OHSimp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OHSimp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OHSimp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OHSimp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OHSimp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OHSimp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OHSimp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OHSimp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OHSimp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AOHSimple</Template>
  <TotalTime>1934</TotalTime>
  <Words>4062</Words>
  <Application>Microsoft Office PowerPoint</Application>
  <PresentationFormat>On-screen Show (4:3)</PresentationFormat>
  <Paragraphs>525</Paragraphs>
  <Slides>50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Symbol</vt:lpstr>
      <vt:lpstr>Times</vt:lpstr>
      <vt:lpstr>Times New Roman</vt:lpstr>
      <vt:lpstr>AOHSimple</vt:lpstr>
      <vt:lpstr>Gaussian Processes I have known</vt:lpstr>
      <vt:lpstr>Outline</vt:lpstr>
      <vt:lpstr>GPs in statistics and machine learning</vt:lpstr>
      <vt:lpstr>GPs</vt:lpstr>
      <vt:lpstr>Two communities</vt:lpstr>
      <vt:lpstr>Modelling mean and covariance</vt:lpstr>
      <vt:lpstr>Nature of the data and the task</vt:lpstr>
      <vt:lpstr>Regression</vt:lpstr>
      <vt:lpstr>Early days</vt:lpstr>
      <vt:lpstr>A more general case</vt:lpstr>
      <vt:lpstr>GPs take off</vt:lpstr>
      <vt:lpstr>Radiocarbon dating</vt:lpstr>
      <vt:lpstr>Bayesian approach</vt:lpstr>
      <vt:lpstr>PowerPoint Presentation</vt:lpstr>
      <vt:lpstr>Spatial interpolation</vt:lpstr>
      <vt:lpstr>Latent space methods</vt:lpstr>
      <vt:lpstr>Uncertainty Quantification for computer models</vt:lpstr>
      <vt:lpstr>Bayesian quadrature</vt:lpstr>
      <vt:lpstr>Uncertainty analysis</vt:lpstr>
      <vt:lpstr>Monte Carlo</vt:lpstr>
      <vt:lpstr>GP solution</vt:lpstr>
      <vt:lpstr>UQ</vt:lpstr>
      <vt:lpstr>But there’s more uncertainty</vt:lpstr>
      <vt:lpstr>Code uncertainty</vt:lpstr>
      <vt:lpstr>Model uncertainty</vt:lpstr>
      <vt:lpstr>Control inputs and parameters</vt:lpstr>
      <vt:lpstr>Modelling model discrepancy</vt:lpstr>
      <vt:lpstr>Calibration</vt:lpstr>
      <vt:lpstr>Validation </vt:lpstr>
      <vt:lpstr>Input uncertainty</vt:lpstr>
      <vt:lpstr>Input uncertainty uncertainty </vt:lpstr>
      <vt:lpstr>Yet another GP</vt:lpstr>
      <vt:lpstr>PowerPoint Presentation</vt:lpstr>
      <vt:lpstr>Multi-fidelity models</vt:lpstr>
      <vt:lpstr>Doing science</vt:lpstr>
      <vt:lpstr>Model discrepancy revisited</vt:lpstr>
      <vt:lpstr>Nonidentifiability</vt:lpstr>
      <vt:lpstr>It gets worse</vt:lpstr>
      <vt:lpstr>Prior information</vt:lpstr>
      <vt:lpstr>Bayes and subjectivity</vt:lpstr>
      <vt:lpstr>Subjective, but scientific (1)</vt:lpstr>
      <vt:lpstr>Subjective, but scientific (2)</vt:lpstr>
      <vt:lpstr>Do we need to worry?</vt:lpstr>
      <vt:lpstr>On the other hand</vt:lpstr>
      <vt:lpstr>Going back to Gaussian processes</vt:lpstr>
      <vt:lpstr>In conclusion</vt:lpstr>
      <vt:lpstr>Take home messages</vt:lpstr>
      <vt:lpstr>Bibliography</vt:lpstr>
      <vt:lpstr>PowerPoint Presentation</vt:lpstr>
      <vt:lpstr>PowerPoint Presentation</vt:lpstr>
    </vt:vector>
  </TitlesOfParts>
  <Company>University of Sheffield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Gaussian Processes I have known</dc:title>
  <dc:creator>Anthony O'Hagan</dc:creator>
  <cp:lastModifiedBy>Tony O'Hagan</cp:lastModifiedBy>
  <cp:revision>60</cp:revision>
  <dcterms:created xsi:type="dcterms:W3CDTF">2005-06-08T14:26:25Z</dcterms:created>
  <dcterms:modified xsi:type="dcterms:W3CDTF">2023-07-17T12:15:37Z</dcterms:modified>
</cp:coreProperties>
</file>